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72" r:id="rId6"/>
    <p:sldId id="266" r:id="rId7"/>
    <p:sldId id="260" r:id="rId8"/>
    <p:sldId id="267" r:id="rId9"/>
    <p:sldId id="270"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DAA"/>
    <a:srgbClr val="868060"/>
    <a:srgbClr val="6B5F48"/>
    <a:srgbClr val="524C36"/>
    <a:srgbClr val="7B6F55"/>
    <a:srgbClr val="515C44"/>
    <a:srgbClr val="85785F"/>
    <a:srgbClr val="B3B1A2"/>
    <a:srgbClr val="DACBDC"/>
    <a:srgbClr val="EADD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89689" autoAdjust="0"/>
  </p:normalViewPr>
  <p:slideViewPr>
    <p:cSldViewPr snapToGrid="0">
      <p:cViewPr varScale="1">
        <p:scale>
          <a:sx n="59" d="100"/>
          <a:sy n="59" d="100"/>
        </p:scale>
        <p:origin x="11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5D524-2281-4987-AFF5-310BE52F8E20}" type="datetimeFigureOut">
              <a:rPr lang="en-US" smtClean="0"/>
              <a:t>4/14/2022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DABEF-CE58-4250-A345-6BC71BECE368}" type="slidenum">
              <a:rPr lang="en-US" smtClean="0"/>
              <a:t>‹#›</a:t>
            </a:fld>
            <a:endParaRPr lang="en-US" dirty="0"/>
          </a:p>
        </p:txBody>
      </p:sp>
    </p:spTree>
    <p:extLst>
      <p:ext uri="{BB962C8B-B14F-4D97-AF65-F5344CB8AC3E}">
        <p14:creationId xmlns:p14="http://schemas.microsoft.com/office/powerpoint/2010/main" val="105177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highlight the areas with the observed deformation pattern and show the locations of the permanent GPS stations. Maybe spend some time highlighting some characteristics of the deformation curve. </a:t>
            </a:r>
          </a:p>
        </p:txBody>
      </p:sp>
      <p:sp>
        <p:nvSpPr>
          <p:cNvPr id="4" name="Slide Number Placeholder 3"/>
          <p:cNvSpPr>
            <a:spLocks noGrp="1"/>
          </p:cNvSpPr>
          <p:nvPr>
            <p:ph type="sldNum" sz="quarter" idx="5"/>
          </p:nvPr>
        </p:nvSpPr>
        <p:spPr/>
        <p:txBody>
          <a:bodyPr/>
          <a:lstStyle/>
          <a:p>
            <a:fld id="{AA8DABEF-CE58-4250-A345-6BC71BECE368}" type="slidenum">
              <a:rPr lang="en-US" smtClean="0"/>
              <a:t>2</a:t>
            </a:fld>
            <a:endParaRPr lang="en-US" dirty="0"/>
          </a:p>
        </p:txBody>
      </p:sp>
    </p:spTree>
    <p:extLst>
      <p:ext uri="{BB962C8B-B14F-4D97-AF65-F5344CB8AC3E}">
        <p14:creationId xmlns:p14="http://schemas.microsoft.com/office/powerpoint/2010/main" val="2101132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8DABEF-CE58-4250-A345-6BC71BECE368}" type="slidenum">
              <a:rPr lang="en-US" smtClean="0"/>
              <a:t>11</a:t>
            </a:fld>
            <a:endParaRPr lang="en-US" dirty="0"/>
          </a:p>
        </p:txBody>
      </p:sp>
    </p:spTree>
    <p:extLst>
      <p:ext uri="{BB962C8B-B14F-4D97-AF65-F5344CB8AC3E}">
        <p14:creationId xmlns:p14="http://schemas.microsoft.com/office/powerpoint/2010/main" val="314373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could be used to highlight the expansive geochemical data and draw the connection between the deformation and changes in geochemistry. Maybe a subsurface model can be made for this slide.</a:t>
            </a:r>
          </a:p>
          <a:p>
            <a:r>
              <a:rPr lang="en-US" dirty="0"/>
              <a:t>Inputs meaning: various reservoirs, magma, meteoric input, biology, geomorphology, and sediment composition.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9D5CC"/>
                </a:solidFill>
              </a:rPr>
              <a:t>The composition of hot springs reflect the combined influence of physical and chemical inputs.</a:t>
            </a:r>
          </a:p>
          <a:p>
            <a:endParaRPr lang="en-US" dirty="0"/>
          </a:p>
        </p:txBody>
      </p:sp>
      <p:sp>
        <p:nvSpPr>
          <p:cNvPr id="4" name="Slide Number Placeholder 3"/>
          <p:cNvSpPr>
            <a:spLocks noGrp="1"/>
          </p:cNvSpPr>
          <p:nvPr>
            <p:ph type="sldNum" sz="quarter" idx="5"/>
          </p:nvPr>
        </p:nvSpPr>
        <p:spPr/>
        <p:txBody>
          <a:bodyPr/>
          <a:lstStyle/>
          <a:p>
            <a:fld id="{AA8DABEF-CE58-4250-A345-6BC71BECE368}" type="slidenum">
              <a:rPr lang="en-US" smtClean="0"/>
              <a:t>3</a:t>
            </a:fld>
            <a:endParaRPr lang="en-US"/>
          </a:p>
        </p:txBody>
      </p:sp>
    </p:spTree>
    <p:extLst>
      <p:ext uri="{BB962C8B-B14F-4D97-AF65-F5344CB8AC3E}">
        <p14:creationId xmlns:p14="http://schemas.microsoft.com/office/powerpoint/2010/main" val="395506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this project was non hypothesis driven for a while and then we decided to look at pH and SO4. Explain why those to factors can be revealing to the activity. This slide can be easily connected with the previous slide if it shows a subsurface model. Hypothesis became that the amount of gas input changes with deformation type. </a:t>
            </a:r>
          </a:p>
          <a:p>
            <a:pPr>
              <a:buFontTx/>
              <a:buChar char="-"/>
            </a:pPr>
            <a:r>
              <a:rPr lang="en-US" dirty="0">
                <a:solidFill>
                  <a:schemeClr val="bg1"/>
                </a:solidFill>
              </a:rPr>
              <a:t>What measurements could be correlated. </a:t>
            </a:r>
          </a:p>
          <a:p>
            <a:r>
              <a:rPr lang="en-US" dirty="0"/>
              <a:t>This slide should briefly highlight GOPA and why we narrowed our search for a good spring system—show all the lines of reasoning. High energy flow…</a:t>
            </a:r>
          </a:p>
          <a:p>
            <a:r>
              <a:rPr lang="en-US" dirty="0"/>
              <a:t>(combine with slide 5)</a:t>
            </a:r>
          </a:p>
          <a:p>
            <a:pPr>
              <a:buFontTx/>
              <a:buChar char="-"/>
            </a:pPr>
            <a:endParaRPr lang="en-US" dirty="0">
              <a:solidFill>
                <a:schemeClr val="bg1"/>
              </a:solidFill>
            </a:endParaRPr>
          </a:p>
          <a:p>
            <a:pPr>
              <a:buFontTx/>
              <a:buChar char="-"/>
            </a:pPr>
            <a:r>
              <a:rPr lang="en-US" dirty="0">
                <a:solidFill>
                  <a:schemeClr val="bg1"/>
                </a:solidFill>
              </a:rPr>
              <a:t>Where could we see correlations. </a:t>
            </a:r>
          </a:p>
          <a:p>
            <a:endParaRPr lang="en-US" dirty="0"/>
          </a:p>
        </p:txBody>
      </p:sp>
      <p:sp>
        <p:nvSpPr>
          <p:cNvPr id="4" name="Slide Number Placeholder 3"/>
          <p:cNvSpPr>
            <a:spLocks noGrp="1"/>
          </p:cNvSpPr>
          <p:nvPr>
            <p:ph type="sldNum" sz="quarter" idx="5"/>
          </p:nvPr>
        </p:nvSpPr>
        <p:spPr/>
        <p:txBody>
          <a:bodyPr/>
          <a:lstStyle/>
          <a:p>
            <a:fld id="{AA8DABEF-CE58-4250-A345-6BC71BECE368}" type="slidenum">
              <a:rPr lang="en-US" smtClean="0"/>
              <a:t>4</a:t>
            </a:fld>
            <a:endParaRPr lang="en-US" dirty="0"/>
          </a:p>
        </p:txBody>
      </p:sp>
    </p:spTree>
    <p:extLst>
      <p:ext uri="{BB962C8B-B14F-4D97-AF65-F5344CB8AC3E}">
        <p14:creationId xmlns:p14="http://schemas.microsoft.com/office/powerpoint/2010/main" val="286611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this project was non hypothesis driven for a while and then we decided to look at pH and SO4. Explain why those to factors can be revealing to the activity. This slide can be easily connected with the previous slide if it shows a subsurface model. Hypothesis became that the amount of gas input changes with deformation type. </a:t>
            </a:r>
          </a:p>
          <a:p>
            <a:pPr>
              <a:buFontTx/>
              <a:buChar char="-"/>
            </a:pPr>
            <a:r>
              <a:rPr lang="en-US" dirty="0">
                <a:solidFill>
                  <a:schemeClr val="bg1"/>
                </a:solidFill>
              </a:rPr>
              <a:t>What measurements could be correlated. </a:t>
            </a:r>
          </a:p>
          <a:p>
            <a:r>
              <a:rPr lang="en-US" dirty="0"/>
              <a:t>This slide should briefly highlight GOPA and why we narrowed our search for a good spring system—show all the lines of reasoning. High energy flow…</a:t>
            </a:r>
          </a:p>
          <a:p>
            <a:r>
              <a:rPr lang="en-US" dirty="0"/>
              <a:t>(combine with slide 5)</a:t>
            </a:r>
          </a:p>
          <a:p>
            <a:pPr>
              <a:buFontTx/>
              <a:buChar char="-"/>
            </a:pPr>
            <a:endParaRPr lang="en-US" dirty="0">
              <a:solidFill>
                <a:schemeClr val="bg1"/>
              </a:solidFill>
            </a:endParaRPr>
          </a:p>
          <a:p>
            <a:pPr>
              <a:buFontTx/>
              <a:buChar char="-"/>
            </a:pPr>
            <a:r>
              <a:rPr lang="en-US" dirty="0">
                <a:solidFill>
                  <a:schemeClr val="bg1"/>
                </a:solidFill>
              </a:rPr>
              <a:t>Where could we see correlations. </a:t>
            </a:r>
          </a:p>
          <a:p>
            <a:endParaRPr lang="en-US" dirty="0"/>
          </a:p>
        </p:txBody>
      </p:sp>
      <p:sp>
        <p:nvSpPr>
          <p:cNvPr id="4" name="Slide Number Placeholder 3"/>
          <p:cNvSpPr>
            <a:spLocks noGrp="1"/>
          </p:cNvSpPr>
          <p:nvPr>
            <p:ph type="sldNum" sz="quarter" idx="5"/>
          </p:nvPr>
        </p:nvSpPr>
        <p:spPr/>
        <p:txBody>
          <a:bodyPr/>
          <a:lstStyle/>
          <a:p>
            <a:fld id="{AA8DABEF-CE58-4250-A345-6BC71BECE368}" type="slidenum">
              <a:rPr lang="en-US" smtClean="0"/>
              <a:t>5</a:t>
            </a:fld>
            <a:endParaRPr lang="en-US" dirty="0"/>
          </a:p>
        </p:txBody>
      </p:sp>
    </p:spTree>
    <p:extLst>
      <p:ext uri="{BB962C8B-B14F-4D97-AF65-F5344CB8AC3E}">
        <p14:creationId xmlns:p14="http://schemas.microsoft.com/office/powerpoint/2010/main" val="56540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Error of ~5%</a:t>
            </a:r>
          </a:p>
          <a:p>
            <a:r>
              <a:rPr lang="en-US" dirty="0"/>
              <a:t>Show the deformation plots and pH and SO4 plots separately.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how things change over time in many springs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9D5CC"/>
                </a:solidFill>
              </a:rPr>
              <a:t> Changes in SO4 suggest volcanic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A8DABEF-CE58-4250-A345-6BC71BECE368}" type="slidenum">
              <a:rPr lang="en-US" smtClean="0"/>
              <a:t>6</a:t>
            </a:fld>
            <a:endParaRPr lang="en-US" dirty="0"/>
          </a:p>
        </p:txBody>
      </p:sp>
    </p:spTree>
    <p:extLst>
      <p:ext uri="{BB962C8B-B14F-4D97-AF65-F5344CB8AC3E}">
        <p14:creationId xmlns:p14="http://schemas.microsoft.com/office/powerpoint/2010/main" val="1104230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deformation plots and pH and SO4 plots separately.</a:t>
            </a:r>
          </a:p>
          <a:p>
            <a:r>
              <a:rPr lang="en-US" dirty="0"/>
              <a:t>Describe how things change over time in many springs</a:t>
            </a:r>
          </a:p>
        </p:txBody>
      </p:sp>
      <p:sp>
        <p:nvSpPr>
          <p:cNvPr id="4" name="Slide Number Placeholder 3"/>
          <p:cNvSpPr>
            <a:spLocks noGrp="1"/>
          </p:cNvSpPr>
          <p:nvPr>
            <p:ph type="sldNum" sz="quarter" idx="5"/>
          </p:nvPr>
        </p:nvSpPr>
        <p:spPr/>
        <p:txBody>
          <a:bodyPr/>
          <a:lstStyle/>
          <a:p>
            <a:fld id="{AA8DABEF-CE58-4250-A345-6BC71BECE368}" type="slidenum">
              <a:rPr lang="en-US" smtClean="0"/>
              <a:t>7</a:t>
            </a:fld>
            <a:endParaRPr lang="en-US" dirty="0"/>
          </a:p>
        </p:txBody>
      </p:sp>
    </p:spTree>
    <p:extLst>
      <p:ext uri="{BB962C8B-B14F-4D97-AF65-F5344CB8AC3E}">
        <p14:creationId xmlns:p14="http://schemas.microsoft.com/office/powerpoint/2010/main" val="57718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loose time, but can now visualize the relationships between the pH and SO4.</a:t>
            </a:r>
          </a:p>
        </p:txBody>
      </p:sp>
      <p:sp>
        <p:nvSpPr>
          <p:cNvPr id="4" name="Slide Number Placeholder 3"/>
          <p:cNvSpPr>
            <a:spLocks noGrp="1"/>
          </p:cNvSpPr>
          <p:nvPr>
            <p:ph type="sldNum" sz="quarter" idx="5"/>
          </p:nvPr>
        </p:nvSpPr>
        <p:spPr/>
        <p:txBody>
          <a:bodyPr/>
          <a:lstStyle/>
          <a:p>
            <a:fld id="{AA8DABEF-CE58-4250-A345-6BC71BECE368}" type="slidenum">
              <a:rPr lang="en-US" smtClean="0"/>
              <a:t>8</a:t>
            </a:fld>
            <a:endParaRPr lang="en-US" dirty="0"/>
          </a:p>
        </p:txBody>
      </p:sp>
    </p:spTree>
    <p:extLst>
      <p:ext uri="{BB962C8B-B14F-4D97-AF65-F5344CB8AC3E}">
        <p14:creationId xmlns:p14="http://schemas.microsoft.com/office/powerpoint/2010/main" val="233907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work: what else can we do; what do we have…</a:t>
            </a:r>
          </a:p>
        </p:txBody>
      </p:sp>
      <p:sp>
        <p:nvSpPr>
          <p:cNvPr id="4" name="Slide Number Placeholder 3"/>
          <p:cNvSpPr>
            <a:spLocks noGrp="1"/>
          </p:cNvSpPr>
          <p:nvPr>
            <p:ph type="sldNum" sz="quarter" idx="5"/>
          </p:nvPr>
        </p:nvSpPr>
        <p:spPr/>
        <p:txBody>
          <a:bodyPr/>
          <a:lstStyle/>
          <a:p>
            <a:fld id="{AA8DABEF-CE58-4250-A345-6BC71BECE368}" type="slidenum">
              <a:rPr lang="en-US" smtClean="0"/>
              <a:t>9</a:t>
            </a:fld>
            <a:endParaRPr lang="en-US" dirty="0"/>
          </a:p>
        </p:txBody>
      </p:sp>
    </p:spTree>
    <p:extLst>
      <p:ext uri="{BB962C8B-B14F-4D97-AF65-F5344CB8AC3E}">
        <p14:creationId xmlns:p14="http://schemas.microsoft.com/office/powerpoint/2010/main" val="230604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into more hot spring regions to gain a broader 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Incorporate additional geochemical and physical datasets (being taken in real-time).</a:t>
            </a:r>
          </a:p>
          <a:p>
            <a:endParaRPr lang="en-US" dirty="0"/>
          </a:p>
        </p:txBody>
      </p:sp>
      <p:sp>
        <p:nvSpPr>
          <p:cNvPr id="4" name="Slide Number Placeholder 3"/>
          <p:cNvSpPr>
            <a:spLocks noGrp="1"/>
          </p:cNvSpPr>
          <p:nvPr>
            <p:ph type="sldNum" sz="quarter" idx="5"/>
          </p:nvPr>
        </p:nvSpPr>
        <p:spPr/>
        <p:txBody>
          <a:bodyPr/>
          <a:lstStyle/>
          <a:p>
            <a:fld id="{AA8DABEF-CE58-4250-A345-6BC71BECE368}" type="slidenum">
              <a:rPr lang="en-US" smtClean="0"/>
              <a:t>10</a:t>
            </a:fld>
            <a:endParaRPr lang="en-US" dirty="0"/>
          </a:p>
        </p:txBody>
      </p:sp>
    </p:spTree>
    <p:extLst>
      <p:ext uri="{BB962C8B-B14F-4D97-AF65-F5344CB8AC3E}">
        <p14:creationId xmlns:p14="http://schemas.microsoft.com/office/powerpoint/2010/main" val="2058350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6DAB-E765-4C7F-8C86-0B407B2570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E2913-BD66-478B-8AD1-B50792509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9110FE-CF11-4173-846D-556593066D8B}"/>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5" name="Footer Placeholder 4">
            <a:extLst>
              <a:ext uri="{FF2B5EF4-FFF2-40B4-BE49-F238E27FC236}">
                <a16:creationId xmlns:a16="http://schemas.microsoft.com/office/drawing/2014/main" id="{F0225D59-7A01-450A-ABC4-D144F7745C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6FBD7-46E2-4704-967C-6C4F507B3C01}"/>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41617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1690-6832-4EFE-9C76-04B99C583C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B5779B-9828-4ECF-ABE4-64C583D772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CB1C2-D1A8-4CDA-9484-C84789E9BE39}"/>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5" name="Footer Placeholder 4">
            <a:extLst>
              <a:ext uri="{FF2B5EF4-FFF2-40B4-BE49-F238E27FC236}">
                <a16:creationId xmlns:a16="http://schemas.microsoft.com/office/drawing/2014/main" id="{735320D5-B740-41F9-9F3C-668C8C0B36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D0D5BC-28F4-4112-9EF4-EAA6CC95E7F4}"/>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269930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B0502-CA7E-43D0-9668-7D1124A944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416991-C86A-4989-9B5C-36F4F0FA5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26EDF-EB49-4594-A283-6E52A33C2507}"/>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5" name="Footer Placeholder 4">
            <a:extLst>
              <a:ext uri="{FF2B5EF4-FFF2-40B4-BE49-F238E27FC236}">
                <a16:creationId xmlns:a16="http://schemas.microsoft.com/office/drawing/2014/main" id="{2F28DD44-E11B-4D59-A7EE-967A8B41EA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7E1A43-ABA4-44F1-88D1-E911C4906E66}"/>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108046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9725-0FCC-4E85-B1A2-8CC131DDF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75D137-579F-4D78-A441-AF91771107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A4C22-58C7-4FB9-BFC7-7DA22263F214}"/>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5" name="Footer Placeholder 4">
            <a:extLst>
              <a:ext uri="{FF2B5EF4-FFF2-40B4-BE49-F238E27FC236}">
                <a16:creationId xmlns:a16="http://schemas.microsoft.com/office/drawing/2014/main" id="{A996267E-8001-4F35-8BF7-90A1146E56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2B8747-3CB8-49AE-9522-84849A395AB3}"/>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33881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A216-1F63-463F-9EE7-259A18DB5A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974B77-EBB8-4F56-8E46-300173E0D3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280087-31B7-4733-BF0B-68782046600B}"/>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5" name="Footer Placeholder 4">
            <a:extLst>
              <a:ext uri="{FF2B5EF4-FFF2-40B4-BE49-F238E27FC236}">
                <a16:creationId xmlns:a16="http://schemas.microsoft.com/office/drawing/2014/main" id="{F54E17EB-30FC-4681-BBE1-F3D84DD11F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BA2FAC-D43E-4DD3-B42C-93633C004597}"/>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68328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0E0A-B848-47E5-AB2D-CE2C44819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505A7-E39A-4B3D-B6BF-CF4A6A4C6B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61FED1-5A83-4DDE-BC1F-68BA31214E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896E86-264B-4584-A44B-84F624026F13}"/>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6" name="Footer Placeholder 5">
            <a:extLst>
              <a:ext uri="{FF2B5EF4-FFF2-40B4-BE49-F238E27FC236}">
                <a16:creationId xmlns:a16="http://schemas.microsoft.com/office/drawing/2014/main" id="{099D316F-3328-492F-8A76-39B964CC72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61184F-02BD-4C19-943C-A623FC8618CE}"/>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179714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F750-56F3-4053-8A21-BD595BA754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AC1771-3AE0-4B0C-8394-3ACBF2F67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07F3F2-C44B-49EF-AB38-FD4976E83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19E478-807A-49CF-8F2D-C43FEA15BD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DC7EB4-076E-4938-B28D-58DFDC9BAD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7E5A7-EB58-4DDB-AE9C-E146495915DF}"/>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8" name="Footer Placeholder 7">
            <a:extLst>
              <a:ext uri="{FF2B5EF4-FFF2-40B4-BE49-F238E27FC236}">
                <a16:creationId xmlns:a16="http://schemas.microsoft.com/office/drawing/2014/main" id="{7608B689-652B-4806-8378-95C572E941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A48311-F38F-4F86-B954-95214304A682}"/>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96006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19A1-90C3-4E07-A9B8-8493336E78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02635E-4B14-414C-A219-C29A3597648B}"/>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4" name="Footer Placeholder 3">
            <a:extLst>
              <a:ext uri="{FF2B5EF4-FFF2-40B4-BE49-F238E27FC236}">
                <a16:creationId xmlns:a16="http://schemas.microsoft.com/office/drawing/2014/main" id="{EF252322-7467-4CF3-9D86-D05325D131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571AFE-1F6F-42BC-8164-5EEA9E37F26A}"/>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2129700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DECF4C-1224-4A1B-9F3F-F4D697C0B0D2}"/>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3" name="Footer Placeholder 2">
            <a:extLst>
              <a:ext uri="{FF2B5EF4-FFF2-40B4-BE49-F238E27FC236}">
                <a16:creationId xmlns:a16="http://schemas.microsoft.com/office/drawing/2014/main" id="{2A5CE6A1-1285-4BDE-B019-99FA8FAF08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391EE1-DABE-48CC-8160-1987150355C1}"/>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45058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E62D-3600-4DD1-93A1-16516DE56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26E8C2-480E-429C-9FA9-5018B28AC6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62139-711B-4482-B6F2-08295B4EB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6E713-709B-40DE-B7E7-5E61B4804DB7}"/>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6" name="Footer Placeholder 5">
            <a:extLst>
              <a:ext uri="{FF2B5EF4-FFF2-40B4-BE49-F238E27FC236}">
                <a16:creationId xmlns:a16="http://schemas.microsoft.com/office/drawing/2014/main" id="{DF8A28BF-7C76-4C7D-AF9E-9786E0AD98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6BACAB-FD96-4BF6-A83B-FE81A54838A8}"/>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400367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CC3F-CE8C-4D87-A67F-81DF3F6A7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02A769-24FF-4FC4-8B67-E4A24FB6D4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6DEE7D1-DD30-4806-A227-11A454ECA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4B065-497B-4185-B154-693006A51E89}"/>
              </a:ext>
            </a:extLst>
          </p:cNvPr>
          <p:cNvSpPr>
            <a:spLocks noGrp="1"/>
          </p:cNvSpPr>
          <p:nvPr>
            <p:ph type="dt" sz="half" idx="10"/>
          </p:nvPr>
        </p:nvSpPr>
        <p:spPr/>
        <p:txBody>
          <a:bodyPr/>
          <a:lstStyle/>
          <a:p>
            <a:fld id="{17CA62F4-5275-4AF2-B0ED-2CC1EBF7DB43}" type="datetimeFigureOut">
              <a:rPr lang="en-US" smtClean="0"/>
              <a:t>4/14/2022</a:t>
            </a:fld>
            <a:endParaRPr lang="en-US" dirty="0"/>
          </a:p>
        </p:txBody>
      </p:sp>
      <p:sp>
        <p:nvSpPr>
          <p:cNvPr id="6" name="Footer Placeholder 5">
            <a:extLst>
              <a:ext uri="{FF2B5EF4-FFF2-40B4-BE49-F238E27FC236}">
                <a16:creationId xmlns:a16="http://schemas.microsoft.com/office/drawing/2014/main" id="{FCFD2809-554C-4F63-8B9F-9B97852EE6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57EEA-18B1-4C26-9CA2-901DC3B03B67}"/>
              </a:ext>
            </a:extLst>
          </p:cNvPr>
          <p:cNvSpPr>
            <a:spLocks noGrp="1"/>
          </p:cNvSpPr>
          <p:nvPr>
            <p:ph type="sldNum" sz="quarter" idx="12"/>
          </p:nvPr>
        </p:nvSpPr>
        <p:spPr/>
        <p:txBody>
          <a:bodyPr/>
          <a:lstStyle/>
          <a:p>
            <a:fld id="{4A0E0C51-085F-41F4-9D88-39D473C5725E}" type="slidenum">
              <a:rPr lang="en-US" smtClean="0"/>
              <a:t>‹#›</a:t>
            </a:fld>
            <a:endParaRPr lang="en-US" dirty="0"/>
          </a:p>
        </p:txBody>
      </p:sp>
    </p:spTree>
    <p:extLst>
      <p:ext uri="{BB962C8B-B14F-4D97-AF65-F5344CB8AC3E}">
        <p14:creationId xmlns:p14="http://schemas.microsoft.com/office/powerpoint/2010/main" val="250761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A5E9A8-85F1-448D-8CB7-FF92712B8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9A4277-9158-4273-A15E-8C57AB404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E61F7-E0A2-48F1-9076-8B47BF328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A62F4-5275-4AF2-B0ED-2CC1EBF7DB43}" type="datetimeFigureOut">
              <a:rPr lang="en-US" smtClean="0"/>
              <a:t>4/14/2022</a:t>
            </a:fld>
            <a:endParaRPr lang="en-US" dirty="0"/>
          </a:p>
        </p:txBody>
      </p:sp>
      <p:sp>
        <p:nvSpPr>
          <p:cNvPr id="5" name="Footer Placeholder 4">
            <a:extLst>
              <a:ext uri="{FF2B5EF4-FFF2-40B4-BE49-F238E27FC236}">
                <a16:creationId xmlns:a16="http://schemas.microsoft.com/office/drawing/2014/main" id="{58C022F9-32CA-4629-BB91-32400386F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B02FD9-A689-4400-B74E-C3A430A95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E0C51-085F-41F4-9D88-39D473C5725E}" type="slidenum">
              <a:rPr lang="en-US" smtClean="0"/>
              <a:t>‹#›</a:t>
            </a:fld>
            <a:endParaRPr lang="en-US" dirty="0"/>
          </a:p>
        </p:txBody>
      </p:sp>
    </p:spTree>
    <p:extLst>
      <p:ext uri="{BB962C8B-B14F-4D97-AF65-F5344CB8AC3E}">
        <p14:creationId xmlns:p14="http://schemas.microsoft.com/office/powerpoint/2010/main" val="3963259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3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99CC-0936-403D-B91F-E2D7FA473A5D}"/>
              </a:ext>
            </a:extLst>
          </p:cNvPr>
          <p:cNvSpPr>
            <a:spLocks noGrp="1"/>
          </p:cNvSpPr>
          <p:nvPr>
            <p:ph type="ctrTitle"/>
          </p:nvPr>
        </p:nvSpPr>
        <p:spPr>
          <a:xfrm>
            <a:off x="571005" y="2850479"/>
            <a:ext cx="11076039" cy="2387600"/>
          </a:xfrm>
        </p:spPr>
        <p:txBody>
          <a:bodyPr>
            <a:normAutofit fontScale="90000"/>
          </a:bodyPr>
          <a:lstStyle/>
          <a:p>
            <a:r>
              <a:rPr lang="en-US" sz="6000" b="1" dirty="0">
                <a:solidFill>
                  <a:srgbClr val="D19A73"/>
                </a:solidFill>
              </a:rPr>
              <a:t>Can Changes in Hot Spring Composition Reflect Decadal-Scale Deformation of the Yellowstone Caldera?</a:t>
            </a:r>
            <a:br>
              <a:rPr lang="en-US" sz="6000" b="1" dirty="0">
                <a:solidFill>
                  <a:srgbClr val="D19A73"/>
                </a:solidFill>
              </a:rPr>
            </a:br>
            <a:endParaRPr lang="en-US" dirty="0">
              <a:solidFill>
                <a:srgbClr val="D19A73"/>
              </a:solidFill>
            </a:endParaRPr>
          </a:p>
        </p:txBody>
      </p:sp>
      <p:sp>
        <p:nvSpPr>
          <p:cNvPr id="3" name="Subtitle 2">
            <a:extLst>
              <a:ext uri="{FF2B5EF4-FFF2-40B4-BE49-F238E27FC236}">
                <a16:creationId xmlns:a16="http://schemas.microsoft.com/office/drawing/2014/main" id="{60A41DF1-1D03-4EEB-8161-1A03D0BB4846}"/>
              </a:ext>
            </a:extLst>
          </p:cNvPr>
          <p:cNvSpPr>
            <a:spLocks noGrp="1"/>
          </p:cNvSpPr>
          <p:nvPr>
            <p:ph type="subTitle" idx="1"/>
          </p:nvPr>
        </p:nvSpPr>
        <p:spPr>
          <a:xfrm>
            <a:off x="1524000" y="4693536"/>
            <a:ext cx="9144000" cy="1655762"/>
          </a:xfrm>
        </p:spPr>
        <p:txBody>
          <a:bodyPr/>
          <a:lstStyle/>
          <a:p>
            <a:r>
              <a:rPr lang="en-US" sz="2400" dirty="0">
                <a:solidFill>
                  <a:srgbClr val="EFCDAA"/>
                </a:solidFill>
              </a:rPr>
              <a:t>Justin R. Baez | Everett L. Shock</a:t>
            </a:r>
          </a:p>
          <a:p>
            <a:endParaRPr lang="en-US" dirty="0">
              <a:solidFill>
                <a:srgbClr val="EFCDAA"/>
              </a:solidFill>
            </a:endParaRPr>
          </a:p>
        </p:txBody>
      </p:sp>
      <p:sp>
        <p:nvSpPr>
          <p:cNvPr id="4" name="TextBox 3">
            <a:extLst>
              <a:ext uri="{FF2B5EF4-FFF2-40B4-BE49-F238E27FC236}">
                <a16:creationId xmlns:a16="http://schemas.microsoft.com/office/drawing/2014/main" id="{15957886-D3B0-40F3-968D-B2CF8D6D7D44}"/>
              </a:ext>
            </a:extLst>
          </p:cNvPr>
          <p:cNvSpPr txBox="1"/>
          <p:nvPr/>
        </p:nvSpPr>
        <p:spPr>
          <a:xfrm>
            <a:off x="4041536" y="5053173"/>
            <a:ext cx="4134979" cy="646331"/>
          </a:xfrm>
          <a:prstGeom prst="rect">
            <a:avLst/>
          </a:prstGeom>
          <a:noFill/>
        </p:spPr>
        <p:txBody>
          <a:bodyPr wrap="none" rtlCol="0">
            <a:spAutoFit/>
          </a:bodyPr>
          <a:lstStyle/>
          <a:p>
            <a:r>
              <a:rPr lang="en-US" sz="1800" dirty="0">
                <a:solidFill>
                  <a:srgbClr val="E9D5CC"/>
                </a:solidFill>
              </a:rPr>
              <a:t>The School of Earth and Space Exploration</a:t>
            </a:r>
          </a:p>
          <a:p>
            <a:endParaRPr lang="en-US" dirty="0">
              <a:solidFill>
                <a:srgbClr val="E9D5CC"/>
              </a:solidFill>
            </a:endParaRPr>
          </a:p>
        </p:txBody>
      </p:sp>
      <p:sp>
        <p:nvSpPr>
          <p:cNvPr id="5" name="Rectangle 4">
            <a:extLst>
              <a:ext uri="{FF2B5EF4-FFF2-40B4-BE49-F238E27FC236}">
                <a16:creationId xmlns:a16="http://schemas.microsoft.com/office/drawing/2014/main" id="{0EA92453-A665-41DF-B36E-5EB0B3E604A3}"/>
              </a:ext>
            </a:extLst>
          </p:cNvPr>
          <p:cNvSpPr/>
          <p:nvPr/>
        </p:nvSpPr>
        <p:spPr>
          <a:xfrm>
            <a:off x="238297" y="166255"/>
            <a:ext cx="11748655" cy="6517178"/>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772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83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78E5-2517-419E-9B1F-51D09DB66561}"/>
              </a:ext>
            </a:extLst>
          </p:cNvPr>
          <p:cNvSpPr>
            <a:spLocks noGrp="1"/>
          </p:cNvSpPr>
          <p:nvPr>
            <p:ph type="title"/>
          </p:nvPr>
        </p:nvSpPr>
        <p:spPr/>
        <p:txBody>
          <a:bodyPr/>
          <a:lstStyle/>
          <a:p>
            <a:r>
              <a:rPr lang="en-US" dirty="0">
                <a:solidFill>
                  <a:srgbClr val="D19A73"/>
                </a:solidFill>
              </a:rPr>
              <a:t>Future Work and Acknowledgements</a:t>
            </a:r>
          </a:p>
        </p:txBody>
      </p:sp>
      <p:sp>
        <p:nvSpPr>
          <p:cNvPr id="3" name="Content Placeholder 2">
            <a:extLst>
              <a:ext uri="{FF2B5EF4-FFF2-40B4-BE49-F238E27FC236}">
                <a16:creationId xmlns:a16="http://schemas.microsoft.com/office/drawing/2014/main" id="{103A376D-9FD4-4A39-A584-1E92A652EA41}"/>
              </a:ext>
            </a:extLst>
          </p:cNvPr>
          <p:cNvSpPr>
            <a:spLocks noGrp="1"/>
          </p:cNvSpPr>
          <p:nvPr>
            <p:ph idx="1"/>
          </p:nvPr>
        </p:nvSpPr>
        <p:spPr>
          <a:xfrm>
            <a:off x="447637" y="1689054"/>
            <a:ext cx="4907507" cy="4351338"/>
          </a:xfrm>
        </p:spPr>
        <p:txBody>
          <a:bodyPr/>
          <a:lstStyle/>
          <a:p>
            <a:r>
              <a:rPr lang="en-US" dirty="0">
                <a:solidFill>
                  <a:srgbClr val="EFCDAA"/>
                </a:solidFill>
              </a:rPr>
              <a:t>incorporate more hot spring regions </a:t>
            </a:r>
          </a:p>
          <a:p>
            <a:r>
              <a:rPr lang="en-US" dirty="0">
                <a:solidFill>
                  <a:srgbClr val="EFCDAA"/>
                </a:solidFill>
              </a:rPr>
              <a:t>Include additional real-time geochemical and physical datasets.</a:t>
            </a:r>
          </a:p>
          <a:p>
            <a:r>
              <a:rPr lang="en-US" dirty="0">
                <a:solidFill>
                  <a:srgbClr val="EFCDAA"/>
                </a:solidFill>
              </a:rPr>
              <a:t>Expand the types of measurements being collected from hot springs. </a:t>
            </a:r>
          </a:p>
          <a:p>
            <a:endParaRPr lang="en-US" dirty="0">
              <a:solidFill>
                <a:srgbClr val="EFCDAA"/>
              </a:solidFill>
            </a:endParaRPr>
          </a:p>
        </p:txBody>
      </p:sp>
      <p:sp>
        <p:nvSpPr>
          <p:cNvPr id="4" name="Rectangle 3">
            <a:extLst>
              <a:ext uri="{FF2B5EF4-FFF2-40B4-BE49-F238E27FC236}">
                <a16:creationId xmlns:a16="http://schemas.microsoft.com/office/drawing/2014/main" id="{AB4C7736-D52C-4EAA-B4E5-EFA5575222F7}"/>
              </a:ext>
            </a:extLst>
          </p:cNvPr>
          <p:cNvSpPr/>
          <p:nvPr/>
        </p:nvSpPr>
        <p:spPr>
          <a:xfrm>
            <a:off x="166255" y="166255"/>
            <a:ext cx="11887200" cy="6567054"/>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848A99E-9FEE-4D09-B6EE-51A3E43D99C0}"/>
              </a:ext>
            </a:extLst>
          </p:cNvPr>
          <p:cNvCxnSpPr/>
          <p:nvPr/>
        </p:nvCxnSpPr>
        <p:spPr>
          <a:xfrm>
            <a:off x="5882185" y="1511490"/>
            <a:ext cx="0" cy="3835020"/>
          </a:xfrm>
          <a:prstGeom prst="line">
            <a:avLst/>
          </a:prstGeom>
          <a:ln w="28575">
            <a:solidFill>
              <a:srgbClr val="EFCDAA"/>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E5CA167-7DC7-4BDC-AC5C-C435762D4528}"/>
              </a:ext>
            </a:extLst>
          </p:cNvPr>
          <p:cNvSpPr txBox="1">
            <a:spLocks/>
          </p:cNvSpPr>
          <p:nvPr/>
        </p:nvSpPr>
        <p:spPr>
          <a:xfrm>
            <a:off x="6109855" y="1976916"/>
            <a:ext cx="4907507" cy="28010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EFCDAA"/>
                </a:solidFill>
              </a:rPr>
              <a:t>Thank you</a:t>
            </a:r>
          </a:p>
          <a:p>
            <a:pPr marL="0" indent="0" algn="ctr">
              <a:buNone/>
            </a:pPr>
            <a:r>
              <a:rPr lang="en-US" dirty="0">
                <a:solidFill>
                  <a:srgbClr val="EFCDAA"/>
                </a:solidFill>
              </a:rPr>
              <a:t>GEOPIG research group</a:t>
            </a:r>
          </a:p>
          <a:p>
            <a:pPr marL="0" indent="0" algn="ctr">
              <a:buNone/>
            </a:pPr>
            <a:r>
              <a:rPr lang="en-US" dirty="0">
                <a:solidFill>
                  <a:srgbClr val="EFCDAA"/>
                </a:solidFill>
              </a:rPr>
              <a:t>NASA Space Grant</a:t>
            </a:r>
          </a:p>
          <a:p>
            <a:pPr marL="0" indent="0" algn="ctr">
              <a:buNone/>
            </a:pPr>
            <a:r>
              <a:rPr lang="en-US" dirty="0">
                <a:solidFill>
                  <a:srgbClr val="EFCDAA"/>
                </a:solidFill>
              </a:rPr>
              <a:t>Colleagues at SESE</a:t>
            </a:r>
          </a:p>
          <a:p>
            <a:pPr marL="0" indent="0" algn="ctr">
              <a:buNone/>
            </a:pPr>
            <a:r>
              <a:rPr lang="en-US" dirty="0">
                <a:solidFill>
                  <a:srgbClr val="EFCDAA"/>
                </a:solidFill>
              </a:rPr>
              <a:t>Friends and family!</a:t>
            </a:r>
          </a:p>
        </p:txBody>
      </p:sp>
      <p:pic>
        <p:nvPicPr>
          <p:cNvPr id="9" name="Picture 8" descr="Icon&#10;&#10;Description automatically generated">
            <a:extLst>
              <a:ext uri="{FF2B5EF4-FFF2-40B4-BE49-F238E27FC236}">
                <a16:creationId xmlns:a16="http://schemas.microsoft.com/office/drawing/2014/main" id="{04C76A14-14BB-442A-9B54-F80826A89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6781" y="4735772"/>
            <a:ext cx="1421799" cy="1898101"/>
          </a:xfrm>
          <a:prstGeom prst="rect">
            <a:avLst/>
          </a:prstGeom>
        </p:spPr>
      </p:pic>
      <p:pic>
        <p:nvPicPr>
          <p:cNvPr id="11" name="Picture 10" descr="Logo&#10;&#10;Description automatically generated">
            <a:extLst>
              <a:ext uri="{FF2B5EF4-FFF2-40B4-BE49-F238E27FC236}">
                <a16:creationId xmlns:a16="http://schemas.microsoft.com/office/drawing/2014/main" id="{CE085780-D65B-49BA-A8F4-11AB5FE9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645" y="4689344"/>
            <a:ext cx="1901015" cy="2002401"/>
          </a:xfrm>
          <a:prstGeom prst="rect">
            <a:avLst/>
          </a:prstGeom>
        </p:spPr>
      </p:pic>
    </p:spTree>
    <p:extLst>
      <p:ext uri="{BB962C8B-B14F-4D97-AF65-F5344CB8AC3E}">
        <p14:creationId xmlns:p14="http://schemas.microsoft.com/office/powerpoint/2010/main" val="337922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83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6362-81C3-4F85-BEC5-C9FACD6105DC}"/>
              </a:ext>
            </a:extLst>
          </p:cNvPr>
          <p:cNvSpPr>
            <a:spLocks noGrp="1"/>
          </p:cNvSpPr>
          <p:nvPr>
            <p:ph type="title"/>
          </p:nvPr>
        </p:nvSpPr>
        <p:spPr/>
        <p:txBody>
          <a:bodyPr/>
          <a:lstStyle/>
          <a:p>
            <a:r>
              <a:rPr lang="en-US" dirty="0">
                <a:solidFill>
                  <a:srgbClr val="D19A73"/>
                </a:solidFill>
              </a:rPr>
              <a:t>Sources</a:t>
            </a:r>
          </a:p>
        </p:txBody>
      </p:sp>
      <p:sp>
        <p:nvSpPr>
          <p:cNvPr id="3" name="Content Placeholder 2">
            <a:extLst>
              <a:ext uri="{FF2B5EF4-FFF2-40B4-BE49-F238E27FC236}">
                <a16:creationId xmlns:a16="http://schemas.microsoft.com/office/drawing/2014/main" id="{A6981D0F-7A4A-4600-B8B6-82587245468D}"/>
              </a:ext>
            </a:extLst>
          </p:cNvPr>
          <p:cNvSpPr>
            <a:spLocks noGrp="1"/>
          </p:cNvSpPr>
          <p:nvPr>
            <p:ph idx="1"/>
          </p:nvPr>
        </p:nvSpPr>
        <p:spPr>
          <a:xfrm>
            <a:off x="838200" y="1933292"/>
            <a:ext cx="10515600" cy="3032979"/>
          </a:xfrm>
        </p:spPr>
        <p:txBody>
          <a:bodyPr>
            <a:normAutofit/>
          </a:bodyPr>
          <a:lstStyle/>
          <a:p>
            <a:r>
              <a:rPr lang="en-US" sz="2000" b="0" i="0" dirty="0">
                <a:solidFill>
                  <a:srgbClr val="EFCDAA"/>
                </a:solidFill>
                <a:effectLst/>
              </a:rPr>
              <a:t>Hurwitz, S., &amp; </a:t>
            </a:r>
            <a:r>
              <a:rPr lang="en-US" sz="2000" b="0" i="0" dirty="0" err="1">
                <a:solidFill>
                  <a:srgbClr val="EFCDAA"/>
                </a:solidFill>
                <a:effectLst/>
              </a:rPr>
              <a:t>Lowenstern</a:t>
            </a:r>
            <a:r>
              <a:rPr lang="en-US" sz="2000" b="0" i="0" dirty="0">
                <a:solidFill>
                  <a:srgbClr val="EFCDAA"/>
                </a:solidFill>
                <a:effectLst/>
              </a:rPr>
              <a:t>, J. B. (2014). Dynamics of the Yellowstone hydrothermal system. </a:t>
            </a:r>
            <a:r>
              <a:rPr lang="en-US" sz="2000" b="0" i="1" dirty="0">
                <a:solidFill>
                  <a:srgbClr val="EFCDAA"/>
                </a:solidFill>
                <a:effectLst/>
              </a:rPr>
              <a:t>Reviews of Geophysics</a:t>
            </a:r>
            <a:r>
              <a:rPr lang="en-US" sz="2000" b="0" i="0" dirty="0">
                <a:solidFill>
                  <a:srgbClr val="EFCDAA"/>
                </a:solidFill>
                <a:effectLst/>
              </a:rPr>
              <a:t>, </a:t>
            </a:r>
            <a:r>
              <a:rPr lang="en-US" sz="2000" b="0" i="1" dirty="0">
                <a:solidFill>
                  <a:srgbClr val="EFCDAA"/>
                </a:solidFill>
                <a:effectLst/>
              </a:rPr>
              <a:t>52</a:t>
            </a:r>
            <a:r>
              <a:rPr lang="en-US" sz="2000" b="0" i="0" dirty="0">
                <a:solidFill>
                  <a:srgbClr val="EFCDAA"/>
                </a:solidFill>
                <a:effectLst/>
              </a:rPr>
              <a:t>(3), 375-411.</a:t>
            </a:r>
            <a:endParaRPr lang="en-US" sz="2000" dirty="0">
              <a:solidFill>
                <a:srgbClr val="EFCDAA"/>
              </a:solidFill>
            </a:endParaRPr>
          </a:p>
          <a:p>
            <a:r>
              <a:rPr lang="en-US" sz="2000" dirty="0" err="1">
                <a:solidFill>
                  <a:srgbClr val="EFCDAA"/>
                </a:solidFill>
              </a:rPr>
              <a:t>Tizzani</a:t>
            </a:r>
            <a:r>
              <a:rPr lang="en-US" sz="2000" dirty="0">
                <a:solidFill>
                  <a:srgbClr val="EFCDAA"/>
                </a:solidFill>
              </a:rPr>
              <a:t>, P., M. Battaglia, R. Castaldo, A. Pepe, G. </a:t>
            </a:r>
            <a:r>
              <a:rPr lang="en-US" sz="2000" dirty="0" err="1">
                <a:solidFill>
                  <a:srgbClr val="EFCDAA"/>
                </a:solidFill>
              </a:rPr>
              <a:t>Zeni</a:t>
            </a:r>
            <a:r>
              <a:rPr lang="en-US" sz="2000" dirty="0">
                <a:solidFill>
                  <a:srgbClr val="EFCDAA"/>
                </a:solidFill>
              </a:rPr>
              <a:t>, and R. </a:t>
            </a:r>
            <a:r>
              <a:rPr lang="en-US" sz="2000" dirty="0" err="1">
                <a:solidFill>
                  <a:srgbClr val="EFCDAA"/>
                </a:solidFill>
              </a:rPr>
              <a:t>Lanari</a:t>
            </a:r>
            <a:r>
              <a:rPr lang="en-US" sz="2000" dirty="0">
                <a:solidFill>
                  <a:srgbClr val="EFCDAA"/>
                </a:solidFill>
              </a:rPr>
              <a:t> (2015), Magma and fluid migration at Yellowstone Caldera in the last three decades inferred from </a:t>
            </a:r>
            <a:r>
              <a:rPr lang="en-US" sz="2000" dirty="0" err="1">
                <a:solidFill>
                  <a:srgbClr val="EFCDAA"/>
                </a:solidFill>
              </a:rPr>
              <a:t>InSAR</a:t>
            </a:r>
            <a:r>
              <a:rPr lang="en-US" sz="2000" dirty="0">
                <a:solidFill>
                  <a:srgbClr val="EFCDAA"/>
                </a:solidFill>
              </a:rPr>
              <a:t>, leveling, and gravity measurements, J. </a:t>
            </a:r>
            <a:r>
              <a:rPr lang="en-US" sz="2000" dirty="0" err="1">
                <a:solidFill>
                  <a:srgbClr val="EFCDAA"/>
                </a:solidFill>
              </a:rPr>
              <a:t>Geophys</a:t>
            </a:r>
            <a:r>
              <a:rPr lang="en-US" sz="2000" dirty="0">
                <a:solidFill>
                  <a:srgbClr val="EFCDAA"/>
                </a:solidFill>
              </a:rPr>
              <a:t>. Res. Solid Earth, 120, 2627–2647, doi:10.1002/2014JB011502.</a:t>
            </a:r>
          </a:p>
          <a:p>
            <a:r>
              <a:rPr lang="en-US" sz="2000" b="0" i="0" dirty="0">
                <a:solidFill>
                  <a:srgbClr val="EFCDAA"/>
                </a:solidFill>
                <a:effectLst/>
              </a:rPr>
              <a:t>Blewitt, G., Hammond, W. C., &amp; </a:t>
            </a:r>
            <a:r>
              <a:rPr lang="en-US" sz="2000" b="0" i="0" dirty="0" err="1">
                <a:solidFill>
                  <a:srgbClr val="EFCDAA"/>
                </a:solidFill>
                <a:effectLst/>
              </a:rPr>
              <a:t>Kreemer</a:t>
            </a:r>
            <a:r>
              <a:rPr lang="en-US" sz="2000" b="0" i="0" dirty="0">
                <a:solidFill>
                  <a:srgbClr val="EFCDAA"/>
                </a:solidFill>
                <a:effectLst/>
              </a:rPr>
              <a:t>, C. (2018). Harnessing the GPS data explosion for interdisciplinary science. </a:t>
            </a:r>
            <a:r>
              <a:rPr lang="en-US" sz="2000" b="0" i="1" dirty="0">
                <a:solidFill>
                  <a:srgbClr val="EFCDAA"/>
                </a:solidFill>
                <a:effectLst/>
              </a:rPr>
              <a:t>Eos</a:t>
            </a:r>
            <a:r>
              <a:rPr lang="en-US" sz="2000" b="0" i="0" dirty="0">
                <a:solidFill>
                  <a:srgbClr val="EFCDAA"/>
                </a:solidFill>
                <a:effectLst/>
              </a:rPr>
              <a:t>, </a:t>
            </a:r>
            <a:r>
              <a:rPr lang="en-US" sz="2000" b="0" i="1" dirty="0">
                <a:solidFill>
                  <a:srgbClr val="EFCDAA"/>
                </a:solidFill>
                <a:effectLst/>
              </a:rPr>
              <a:t>99</a:t>
            </a:r>
            <a:r>
              <a:rPr lang="en-US" sz="2000" b="0" i="0" dirty="0">
                <a:solidFill>
                  <a:srgbClr val="EFCDAA"/>
                </a:solidFill>
                <a:effectLst/>
              </a:rPr>
              <a:t>(10.1029), 485.</a:t>
            </a:r>
          </a:p>
          <a:p>
            <a:r>
              <a:rPr lang="en-US" sz="2000" dirty="0">
                <a:solidFill>
                  <a:srgbClr val="EFCDAA"/>
                </a:solidFill>
              </a:rPr>
              <a:t>Google Earth Pro. (2015). Yellowstone National Park, WY. 44</a:t>
            </a:r>
            <a:r>
              <a:rPr lang="en-US" sz="2000" dirty="0">
                <a:solidFill>
                  <a:srgbClr val="EFCDAA"/>
                </a:solidFill>
                <a:latin typeface="Times New Roman" panose="02020603050405020304" pitchFamily="18" charset="0"/>
                <a:cs typeface="Times New Roman" panose="02020603050405020304" pitchFamily="18" charset="0"/>
              </a:rPr>
              <a:t>°</a:t>
            </a:r>
            <a:r>
              <a:rPr lang="en-US" sz="2000" dirty="0">
                <a:solidFill>
                  <a:srgbClr val="EFCDAA"/>
                </a:solidFill>
              </a:rPr>
              <a:t> 36’ 34.95’’ N, 110</a:t>
            </a:r>
            <a:r>
              <a:rPr lang="en-US" sz="2000" dirty="0">
                <a:solidFill>
                  <a:srgbClr val="EFCDAA"/>
                </a:solidFill>
                <a:latin typeface="Times New Roman" panose="02020603050405020304" pitchFamily="18" charset="0"/>
                <a:cs typeface="Times New Roman" panose="02020603050405020304" pitchFamily="18" charset="0"/>
              </a:rPr>
              <a:t>°</a:t>
            </a:r>
            <a:r>
              <a:rPr lang="en-US" sz="2000" dirty="0">
                <a:solidFill>
                  <a:srgbClr val="EFCDAA"/>
                </a:solidFill>
              </a:rPr>
              <a:t> 26’ 13.53’’ W, </a:t>
            </a:r>
            <a:r>
              <a:rPr lang="en-US" sz="2000" dirty="0" err="1">
                <a:solidFill>
                  <a:srgbClr val="EFCDAA"/>
                </a:solidFill>
              </a:rPr>
              <a:t>elev</a:t>
            </a:r>
            <a:r>
              <a:rPr lang="en-US" sz="2000" dirty="0">
                <a:solidFill>
                  <a:srgbClr val="EFCDAA"/>
                </a:solidFill>
              </a:rPr>
              <a:t> 7881 ft. [</a:t>
            </a:r>
            <a:r>
              <a:rPr lang="en-US" sz="2000">
                <a:solidFill>
                  <a:srgbClr val="EFCDAA"/>
                </a:solidFill>
              </a:rPr>
              <a:t>Accessed 4/14/2022</a:t>
            </a:r>
            <a:r>
              <a:rPr lang="en-US" sz="2000" dirty="0">
                <a:solidFill>
                  <a:srgbClr val="EFCDAA"/>
                </a:solidFill>
              </a:rPr>
              <a:t>].</a:t>
            </a:r>
          </a:p>
        </p:txBody>
      </p:sp>
      <p:sp>
        <p:nvSpPr>
          <p:cNvPr id="4" name="Rectangle 3">
            <a:extLst>
              <a:ext uri="{FF2B5EF4-FFF2-40B4-BE49-F238E27FC236}">
                <a16:creationId xmlns:a16="http://schemas.microsoft.com/office/drawing/2014/main" id="{D90A5401-7D57-49E4-883D-03A93BDA13E1}"/>
              </a:ext>
            </a:extLst>
          </p:cNvPr>
          <p:cNvSpPr/>
          <p:nvPr/>
        </p:nvSpPr>
        <p:spPr>
          <a:xfrm>
            <a:off x="166255" y="166255"/>
            <a:ext cx="11887200" cy="6567054"/>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79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2C2A"/>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1F81BCE-0BFB-45B9-A9A9-4E91C64FFEC2}"/>
              </a:ext>
            </a:extLst>
          </p:cNvPr>
          <p:cNvSpPr txBox="1"/>
          <p:nvPr/>
        </p:nvSpPr>
        <p:spPr>
          <a:xfrm>
            <a:off x="336797" y="479726"/>
            <a:ext cx="7285819" cy="646331"/>
          </a:xfrm>
          <a:prstGeom prst="rect">
            <a:avLst/>
          </a:prstGeom>
          <a:noFill/>
        </p:spPr>
        <p:txBody>
          <a:bodyPr wrap="square" rtlCol="0">
            <a:spAutoFit/>
          </a:bodyPr>
          <a:lstStyle/>
          <a:p>
            <a:r>
              <a:rPr lang="en-US" sz="3600" dirty="0">
                <a:solidFill>
                  <a:srgbClr val="D19A73"/>
                </a:solidFill>
              </a:rPr>
              <a:t>Deformation at Yellowstone (YNP)</a:t>
            </a:r>
          </a:p>
        </p:txBody>
      </p:sp>
      <p:sp>
        <p:nvSpPr>
          <p:cNvPr id="15" name="TextBox 14">
            <a:extLst>
              <a:ext uri="{FF2B5EF4-FFF2-40B4-BE49-F238E27FC236}">
                <a16:creationId xmlns:a16="http://schemas.microsoft.com/office/drawing/2014/main" id="{D6D99A43-A105-4D86-A80A-A903DF782D23}"/>
              </a:ext>
            </a:extLst>
          </p:cNvPr>
          <p:cNvSpPr txBox="1"/>
          <p:nvPr/>
        </p:nvSpPr>
        <p:spPr>
          <a:xfrm>
            <a:off x="453748" y="1155080"/>
            <a:ext cx="5640518" cy="830997"/>
          </a:xfrm>
          <a:prstGeom prst="rect">
            <a:avLst/>
          </a:prstGeom>
          <a:noFill/>
        </p:spPr>
        <p:txBody>
          <a:bodyPr wrap="none" rtlCol="0">
            <a:spAutoFit/>
          </a:bodyPr>
          <a:lstStyle/>
          <a:p>
            <a:pPr marL="342900" indent="-342900">
              <a:buFontTx/>
              <a:buChar char="-"/>
            </a:pPr>
            <a:r>
              <a:rPr lang="en-US" sz="2400" dirty="0">
                <a:solidFill>
                  <a:srgbClr val="E9D5CC"/>
                </a:solidFill>
              </a:rPr>
              <a:t>7 permanent GPS Stations on the caldera</a:t>
            </a:r>
          </a:p>
          <a:p>
            <a:pPr marL="342900" indent="-342900">
              <a:buFontTx/>
              <a:buChar char="-"/>
            </a:pPr>
            <a:r>
              <a:rPr lang="en-US" sz="2400" dirty="0">
                <a:solidFill>
                  <a:srgbClr val="E9D5CC"/>
                </a:solidFill>
              </a:rPr>
              <a:t>4 show this deformation pattern</a:t>
            </a:r>
          </a:p>
        </p:txBody>
      </p:sp>
      <p:sp>
        <p:nvSpPr>
          <p:cNvPr id="16" name="TextBox 15">
            <a:extLst>
              <a:ext uri="{FF2B5EF4-FFF2-40B4-BE49-F238E27FC236}">
                <a16:creationId xmlns:a16="http://schemas.microsoft.com/office/drawing/2014/main" id="{C5E6160E-4895-4540-B85C-D5A22B3C7241}"/>
              </a:ext>
            </a:extLst>
          </p:cNvPr>
          <p:cNvSpPr txBox="1"/>
          <p:nvPr/>
        </p:nvSpPr>
        <p:spPr>
          <a:xfrm>
            <a:off x="235156" y="4830138"/>
            <a:ext cx="3744551" cy="1938992"/>
          </a:xfrm>
          <a:prstGeom prst="rect">
            <a:avLst/>
          </a:prstGeom>
          <a:noFill/>
        </p:spPr>
        <p:txBody>
          <a:bodyPr wrap="none" rtlCol="0">
            <a:spAutoFit/>
          </a:bodyPr>
          <a:lstStyle/>
          <a:p>
            <a:pPr marL="342900" indent="-342900">
              <a:buFontTx/>
              <a:buChar char="-"/>
            </a:pPr>
            <a:r>
              <a:rPr lang="en-US" sz="2400" dirty="0">
                <a:solidFill>
                  <a:srgbClr val="E9D5CC"/>
                </a:solidFill>
              </a:rPr>
              <a:t>1997-2005: Subsidence</a:t>
            </a:r>
          </a:p>
          <a:p>
            <a:pPr marL="342900" indent="-342900">
              <a:buFontTx/>
              <a:buChar char="-"/>
            </a:pPr>
            <a:r>
              <a:rPr lang="en-US" sz="2400" dirty="0">
                <a:solidFill>
                  <a:srgbClr val="E9D5CC"/>
                </a:solidFill>
              </a:rPr>
              <a:t>2005-2010: Uplift</a:t>
            </a:r>
          </a:p>
          <a:p>
            <a:pPr marL="342900" indent="-342900">
              <a:buFontTx/>
              <a:buChar char="-"/>
            </a:pPr>
            <a:r>
              <a:rPr lang="en-US" sz="2400" dirty="0">
                <a:solidFill>
                  <a:srgbClr val="E9D5CC"/>
                </a:solidFill>
              </a:rPr>
              <a:t>2010-2014: Subsidence</a:t>
            </a:r>
          </a:p>
          <a:p>
            <a:pPr marL="342900" indent="-342900">
              <a:buFontTx/>
              <a:buChar char="-"/>
            </a:pPr>
            <a:r>
              <a:rPr lang="en-US" sz="2400" dirty="0">
                <a:solidFill>
                  <a:srgbClr val="E9D5CC"/>
                </a:solidFill>
              </a:rPr>
              <a:t>2014-2016: Uplift</a:t>
            </a:r>
          </a:p>
          <a:p>
            <a:pPr marL="342900" indent="-342900">
              <a:buFontTx/>
              <a:buChar char="-"/>
            </a:pPr>
            <a:r>
              <a:rPr lang="en-US" sz="2400" dirty="0">
                <a:solidFill>
                  <a:srgbClr val="E9D5CC"/>
                </a:solidFill>
              </a:rPr>
              <a:t>2016-Present: subsidence</a:t>
            </a:r>
          </a:p>
        </p:txBody>
      </p:sp>
      <p:sp>
        <p:nvSpPr>
          <p:cNvPr id="35" name="Rectangle 34">
            <a:extLst>
              <a:ext uri="{FF2B5EF4-FFF2-40B4-BE49-F238E27FC236}">
                <a16:creationId xmlns:a16="http://schemas.microsoft.com/office/drawing/2014/main" id="{1DDAA2BC-DD8D-4016-BBEE-8518C61F27BF}"/>
              </a:ext>
            </a:extLst>
          </p:cNvPr>
          <p:cNvSpPr/>
          <p:nvPr/>
        </p:nvSpPr>
        <p:spPr>
          <a:xfrm>
            <a:off x="166255" y="166255"/>
            <a:ext cx="11887200" cy="6567054"/>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02FFA6-E73F-4BAE-8450-AA62D35C0FB7}"/>
              </a:ext>
            </a:extLst>
          </p:cNvPr>
          <p:cNvSpPr txBox="1"/>
          <p:nvPr/>
        </p:nvSpPr>
        <p:spPr>
          <a:xfrm>
            <a:off x="9011166" y="6194883"/>
            <a:ext cx="3014579"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FCDAA"/>
                </a:solidFill>
                <a:effectLst/>
                <a:uLnTx/>
                <a:uFillTx/>
                <a:ea typeface="Osaka" charset="-128"/>
              </a:rPr>
              <a:t>Modified from (Hurwitz and </a:t>
            </a:r>
            <a:r>
              <a:rPr lang="en-US" sz="1100" dirty="0" err="1">
                <a:solidFill>
                  <a:srgbClr val="EFCDAA"/>
                </a:solidFill>
              </a:rPr>
              <a:t>Lowenstern</a:t>
            </a:r>
            <a:r>
              <a:rPr kumimoji="0" lang="en-US" sz="1100" b="0" i="0" u="none" strike="noStrike" kern="1200" cap="none" spc="0" normalizeH="0" baseline="0" noProof="0" dirty="0">
                <a:ln>
                  <a:noFill/>
                </a:ln>
                <a:solidFill>
                  <a:srgbClr val="EFCDAA"/>
                </a:solidFill>
                <a:effectLst/>
                <a:uLnTx/>
                <a:uFillTx/>
                <a:ea typeface="Osaka" charset="-128"/>
              </a:rPr>
              <a:t>, 2014)</a:t>
            </a:r>
          </a:p>
        </p:txBody>
      </p:sp>
      <p:grpSp>
        <p:nvGrpSpPr>
          <p:cNvPr id="3" name="Group 2">
            <a:extLst>
              <a:ext uri="{FF2B5EF4-FFF2-40B4-BE49-F238E27FC236}">
                <a16:creationId xmlns:a16="http://schemas.microsoft.com/office/drawing/2014/main" id="{F9FB400D-C3A6-4B40-82C2-230B541C54A8}"/>
              </a:ext>
            </a:extLst>
          </p:cNvPr>
          <p:cNvGrpSpPr/>
          <p:nvPr/>
        </p:nvGrpSpPr>
        <p:grpSpPr>
          <a:xfrm>
            <a:off x="7062023" y="663116"/>
            <a:ext cx="4717958" cy="5531767"/>
            <a:chOff x="6536696" y="251460"/>
            <a:chExt cx="5420148" cy="6355079"/>
          </a:xfrm>
        </p:grpSpPr>
        <p:pic>
          <p:nvPicPr>
            <p:cNvPr id="4" name="Picture 3">
              <a:extLst>
                <a:ext uri="{FF2B5EF4-FFF2-40B4-BE49-F238E27FC236}">
                  <a16:creationId xmlns:a16="http://schemas.microsoft.com/office/drawing/2014/main" id="{AAA4C2FF-6355-4930-9AC8-742187F12BD8}"/>
                </a:ext>
              </a:extLst>
            </p:cNvPr>
            <p:cNvPicPr>
              <a:picLocks noChangeAspect="1"/>
            </p:cNvPicPr>
            <p:nvPr/>
          </p:nvPicPr>
          <p:blipFill rotWithShape="1">
            <a:blip r:embed="rId3"/>
            <a:srcRect l="7735" r="2238"/>
            <a:stretch/>
          </p:blipFill>
          <p:spPr>
            <a:xfrm>
              <a:off x="6536696" y="251460"/>
              <a:ext cx="5420148" cy="6355079"/>
            </a:xfrm>
            <a:prstGeom prst="rect">
              <a:avLst/>
            </a:prstGeom>
            <a:ln w="6350">
              <a:solidFill>
                <a:schemeClr val="tx1"/>
              </a:solidFill>
            </a:ln>
          </p:spPr>
        </p:pic>
        <p:sp>
          <p:nvSpPr>
            <p:cNvPr id="2" name="Isosceles Triangle 1">
              <a:extLst>
                <a:ext uri="{FF2B5EF4-FFF2-40B4-BE49-F238E27FC236}">
                  <a16:creationId xmlns:a16="http://schemas.microsoft.com/office/drawing/2014/main" id="{D76DB2CA-D73D-4093-91C4-56D26DFCE49F}"/>
                </a:ext>
              </a:extLst>
            </p:cNvPr>
            <p:cNvSpPr/>
            <p:nvPr/>
          </p:nvSpPr>
          <p:spPr>
            <a:xfrm>
              <a:off x="7773316" y="2724928"/>
              <a:ext cx="234655" cy="208635"/>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F4B9BF2B-2400-447A-956C-005FD30F7EAC}"/>
                </a:ext>
              </a:extLst>
            </p:cNvPr>
            <p:cNvSpPr/>
            <p:nvPr/>
          </p:nvSpPr>
          <p:spPr>
            <a:xfrm>
              <a:off x="8895384" y="4100612"/>
              <a:ext cx="234655" cy="208635"/>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2FCDE7B6-0294-4AC1-AA07-3D42ADF94624}"/>
                </a:ext>
              </a:extLst>
            </p:cNvPr>
            <p:cNvSpPr/>
            <p:nvPr/>
          </p:nvSpPr>
          <p:spPr>
            <a:xfrm>
              <a:off x="9506771" y="2110037"/>
              <a:ext cx="234655" cy="208635"/>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C381BE8-9043-4DB2-8450-D780CB866B2E}"/>
                </a:ext>
              </a:extLst>
            </p:cNvPr>
            <p:cNvSpPr/>
            <p:nvPr/>
          </p:nvSpPr>
          <p:spPr>
            <a:xfrm>
              <a:off x="7882253" y="3825967"/>
              <a:ext cx="234655" cy="208635"/>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27" name="Isosceles Triangle 26">
              <a:extLst>
                <a:ext uri="{FF2B5EF4-FFF2-40B4-BE49-F238E27FC236}">
                  <a16:creationId xmlns:a16="http://schemas.microsoft.com/office/drawing/2014/main" id="{604BB639-518A-4CDC-90FC-3A95DB3D4477}"/>
                </a:ext>
              </a:extLst>
            </p:cNvPr>
            <p:cNvSpPr/>
            <p:nvPr/>
          </p:nvSpPr>
          <p:spPr>
            <a:xfrm>
              <a:off x="9017211" y="2866652"/>
              <a:ext cx="234655" cy="208635"/>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28" name="Isosceles Triangle 27">
              <a:extLst>
                <a:ext uri="{FF2B5EF4-FFF2-40B4-BE49-F238E27FC236}">
                  <a16:creationId xmlns:a16="http://schemas.microsoft.com/office/drawing/2014/main" id="{9A753B2F-ECDD-4638-8265-999F451445B8}"/>
                </a:ext>
              </a:extLst>
            </p:cNvPr>
            <p:cNvSpPr/>
            <p:nvPr/>
          </p:nvSpPr>
          <p:spPr>
            <a:xfrm>
              <a:off x="10071708" y="2664208"/>
              <a:ext cx="234655" cy="208635"/>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30" name="Isosceles Triangle 29">
              <a:extLst>
                <a:ext uri="{FF2B5EF4-FFF2-40B4-BE49-F238E27FC236}">
                  <a16:creationId xmlns:a16="http://schemas.microsoft.com/office/drawing/2014/main" id="{28F9E9A2-06E8-466D-9C9F-1A172380570B}"/>
                </a:ext>
              </a:extLst>
            </p:cNvPr>
            <p:cNvSpPr/>
            <p:nvPr/>
          </p:nvSpPr>
          <p:spPr>
            <a:xfrm>
              <a:off x="9615803" y="3140013"/>
              <a:ext cx="234655" cy="208635"/>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grpSp>
      <p:sp>
        <p:nvSpPr>
          <p:cNvPr id="37" name="TextBox 36">
            <a:extLst>
              <a:ext uri="{FF2B5EF4-FFF2-40B4-BE49-F238E27FC236}">
                <a16:creationId xmlns:a16="http://schemas.microsoft.com/office/drawing/2014/main" id="{14D87C4C-139B-4FC3-AA5B-5259CA512756}"/>
              </a:ext>
            </a:extLst>
          </p:cNvPr>
          <p:cNvSpPr txBox="1"/>
          <p:nvPr/>
        </p:nvSpPr>
        <p:spPr>
          <a:xfrm>
            <a:off x="10195774" y="248893"/>
            <a:ext cx="1659429" cy="461665"/>
          </a:xfrm>
          <a:prstGeom prst="rect">
            <a:avLst/>
          </a:prstGeom>
          <a:noFill/>
        </p:spPr>
        <p:txBody>
          <a:bodyPr wrap="none" rtlCol="0">
            <a:spAutoFit/>
          </a:bodyPr>
          <a:lstStyle/>
          <a:p>
            <a:r>
              <a:rPr lang="en-US" sz="2400" dirty="0">
                <a:solidFill>
                  <a:srgbClr val="E9D5CC"/>
                </a:solidFill>
              </a:rPr>
              <a:t>Map of YNP</a:t>
            </a:r>
          </a:p>
        </p:txBody>
      </p:sp>
      <p:sp>
        <p:nvSpPr>
          <p:cNvPr id="39" name="TextBox 38">
            <a:extLst>
              <a:ext uri="{FF2B5EF4-FFF2-40B4-BE49-F238E27FC236}">
                <a16:creationId xmlns:a16="http://schemas.microsoft.com/office/drawing/2014/main" id="{17174589-30A0-4237-8581-32CC76E7753F}"/>
              </a:ext>
            </a:extLst>
          </p:cNvPr>
          <p:cNvSpPr txBox="1"/>
          <p:nvPr/>
        </p:nvSpPr>
        <p:spPr>
          <a:xfrm>
            <a:off x="7569548" y="1920115"/>
            <a:ext cx="1293175" cy="276999"/>
          </a:xfrm>
          <a:prstGeom prst="rect">
            <a:avLst/>
          </a:prstGeom>
          <a:solidFill>
            <a:srgbClr val="DACBDC"/>
          </a:solidFill>
        </p:spPr>
        <p:txBody>
          <a:bodyPr wrap="none" rtlCol="0">
            <a:spAutoFit/>
          </a:bodyPr>
          <a:lstStyle/>
          <a:p>
            <a:r>
              <a:rPr lang="en-US" sz="1200" dirty="0"/>
              <a:t>Caldera Boundary</a:t>
            </a:r>
          </a:p>
        </p:txBody>
      </p:sp>
      <p:sp>
        <p:nvSpPr>
          <p:cNvPr id="40" name="Arrow: Right 39">
            <a:extLst>
              <a:ext uri="{FF2B5EF4-FFF2-40B4-BE49-F238E27FC236}">
                <a16:creationId xmlns:a16="http://schemas.microsoft.com/office/drawing/2014/main" id="{769330DD-1D04-4F31-AC90-63B705523A1E}"/>
              </a:ext>
            </a:extLst>
          </p:cNvPr>
          <p:cNvSpPr/>
          <p:nvPr/>
        </p:nvSpPr>
        <p:spPr>
          <a:xfrm rot="1605271">
            <a:off x="8387576" y="2310327"/>
            <a:ext cx="621254" cy="209859"/>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184B4499-1C11-4843-A613-B71B38DDB126}"/>
              </a:ext>
            </a:extLst>
          </p:cNvPr>
          <p:cNvGrpSpPr/>
          <p:nvPr/>
        </p:nvGrpSpPr>
        <p:grpSpPr>
          <a:xfrm>
            <a:off x="488968" y="2037312"/>
            <a:ext cx="5607032" cy="2728141"/>
            <a:chOff x="488968" y="2123572"/>
            <a:chExt cx="5607032" cy="2728141"/>
          </a:xfrm>
        </p:grpSpPr>
        <p:pic>
          <p:nvPicPr>
            <p:cNvPr id="41" name="Picture 40" descr="Chart, scatter chart&#10;&#10;Description automatically generated">
              <a:extLst>
                <a:ext uri="{FF2B5EF4-FFF2-40B4-BE49-F238E27FC236}">
                  <a16:creationId xmlns:a16="http://schemas.microsoft.com/office/drawing/2014/main" id="{BDD44D6D-32A2-4297-8001-1020E4F7A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68" y="2123572"/>
              <a:ext cx="5607032" cy="2728141"/>
            </a:xfrm>
            <a:prstGeom prst="rect">
              <a:avLst/>
            </a:prstGeom>
          </p:spPr>
        </p:pic>
        <p:cxnSp>
          <p:nvCxnSpPr>
            <p:cNvPr id="42" name="Straight Connector 41">
              <a:extLst>
                <a:ext uri="{FF2B5EF4-FFF2-40B4-BE49-F238E27FC236}">
                  <a16:creationId xmlns:a16="http://schemas.microsoft.com/office/drawing/2014/main" id="{0045B9AF-7433-498F-B1C9-47F5A12B1F35}"/>
                </a:ext>
              </a:extLst>
            </p:cNvPr>
            <p:cNvCxnSpPr>
              <a:cxnSpLocks/>
            </p:cNvCxnSpPr>
            <p:nvPr/>
          </p:nvCxnSpPr>
          <p:spPr>
            <a:xfrm flipH="1">
              <a:off x="2875105" y="2536166"/>
              <a:ext cx="14744" cy="173522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3" name="Isosceles Triangle 42">
              <a:extLst>
                <a:ext uri="{FF2B5EF4-FFF2-40B4-BE49-F238E27FC236}">
                  <a16:creationId xmlns:a16="http://schemas.microsoft.com/office/drawing/2014/main" id="{1E3057E2-CE56-409E-8AD5-3D892BCFE072}"/>
                </a:ext>
              </a:extLst>
            </p:cNvPr>
            <p:cNvSpPr/>
            <p:nvPr/>
          </p:nvSpPr>
          <p:spPr>
            <a:xfrm>
              <a:off x="5517680" y="2197114"/>
              <a:ext cx="438910" cy="390241"/>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cxnSp>
          <p:nvCxnSpPr>
            <p:cNvPr id="47" name="Straight Connector 46">
              <a:extLst>
                <a:ext uri="{FF2B5EF4-FFF2-40B4-BE49-F238E27FC236}">
                  <a16:creationId xmlns:a16="http://schemas.microsoft.com/office/drawing/2014/main" id="{283064B3-FA1F-4484-BB36-4D27F53237AE}"/>
                </a:ext>
              </a:extLst>
            </p:cNvPr>
            <p:cNvCxnSpPr>
              <a:cxnSpLocks/>
            </p:cNvCxnSpPr>
            <p:nvPr/>
          </p:nvCxnSpPr>
          <p:spPr>
            <a:xfrm flipH="1">
              <a:off x="3730869" y="2536166"/>
              <a:ext cx="14744" cy="173522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EDE9AB9-84F6-403F-99CE-5752ADD009BB}"/>
                </a:ext>
              </a:extLst>
            </p:cNvPr>
            <p:cNvCxnSpPr>
              <a:cxnSpLocks/>
            </p:cNvCxnSpPr>
            <p:nvPr/>
          </p:nvCxnSpPr>
          <p:spPr>
            <a:xfrm flipH="1">
              <a:off x="4430728" y="2536166"/>
              <a:ext cx="14744" cy="173522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F359DA2-E1CE-41D2-91C4-77790404CD36}"/>
                </a:ext>
              </a:extLst>
            </p:cNvPr>
            <p:cNvCxnSpPr>
              <a:cxnSpLocks/>
            </p:cNvCxnSpPr>
            <p:nvPr/>
          </p:nvCxnSpPr>
          <p:spPr>
            <a:xfrm flipH="1">
              <a:off x="4696892" y="2536166"/>
              <a:ext cx="14744" cy="173522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D7F953E1-D3FF-453B-864A-A666610DC91A}"/>
              </a:ext>
            </a:extLst>
          </p:cNvPr>
          <p:cNvSpPr txBox="1"/>
          <p:nvPr/>
        </p:nvSpPr>
        <p:spPr>
          <a:xfrm>
            <a:off x="2106859" y="4742957"/>
            <a:ext cx="4112023" cy="253916"/>
          </a:xfrm>
          <a:prstGeom prst="rect">
            <a:avLst/>
          </a:prstGeom>
          <a:noFill/>
        </p:spPr>
        <p:txBody>
          <a:bodyPr wrap="none" rtlCol="0">
            <a:spAutoFit/>
          </a:bodyPr>
          <a:lstStyle/>
          <a:p>
            <a:r>
              <a:rPr lang="en-US" sz="1050" dirty="0">
                <a:solidFill>
                  <a:srgbClr val="EFCDAA"/>
                </a:solidFill>
              </a:rPr>
              <a:t>Data sourced from the Nevada Geodetic Laboratory; (Blewitt et al. 2018)</a:t>
            </a:r>
          </a:p>
        </p:txBody>
      </p:sp>
    </p:spTree>
    <p:extLst>
      <p:ext uri="{BB962C8B-B14F-4D97-AF65-F5344CB8AC3E}">
        <p14:creationId xmlns:p14="http://schemas.microsoft.com/office/powerpoint/2010/main" val="118664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8302E"/>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13FEA3-7867-460C-92D7-6BA608FE5B0D}"/>
              </a:ext>
            </a:extLst>
          </p:cNvPr>
          <p:cNvSpPr txBox="1"/>
          <p:nvPr/>
        </p:nvSpPr>
        <p:spPr>
          <a:xfrm flipH="1">
            <a:off x="10044222" y="4108728"/>
            <a:ext cx="1981523" cy="2246769"/>
          </a:xfrm>
          <a:prstGeom prst="rect">
            <a:avLst/>
          </a:prstGeom>
          <a:noFill/>
        </p:spPr>
        <p:txBody>
          <a:bodyPr wrap="square" rtlCol="0">
            <a:spAutoFit/>
          </a:bodyPr>
          <a:lstStyle/>
          <a:p>
            <a:r>
              <a:rPr lang="en-US" sz="2000" dirty="0">
                <a:solidFill>
                  <a:srgbClr val="E9D5CC"/>
                </a:solidFill>
              </a:rPr>
              <a:t>Geophysical model demonstrating how the subsurface may interact with the surface.</a:t>
            </a:r>
          </a:p>
        </p:txBody>
      </p:sp>
      <p:sp>
        <p:nvSpPr>
          <p:cNvPr id="19" name="TextBox 18">
            <a:extLst>
              <a:ext uri="{FF2B5EF4-FFF2-40B4-BE49-F238E27FC236}">
                <a16:creationId xmlns:a16="http://schemas.microsoft.com/office/drawing/2014/main" id="{ACCF3C57-BF9E-4CC6-A303-1186890FF46F}"/>
              </a:ext>
            </a:extLst>
          </p:cNvPr>
          <p:cNvSpPr txBox="1"/>
          <p:nvPr/>
        </p:nvSpPr>
        <p:spPr>
          <a:xfrm flipH="1">
            <a:off x="247648" y="3429000"/>
            <a:ext cx="2650596" cy="2677656"/>
          </a:xfrm>
          <a:prstGeom prst="rect">
            <a:avLst/>
          </a:prstGeom>
          <a:noFill/>
        </p:spPr>
        <p:txBody>
          <a:bodyPr wrap="square" rtlCol="0">
            <a:spAutoFit/>
          </a:bodyPr>
          <a:lstStyle/>
          <a:p>
            <a:r>
              <a:rPr lang="en-US" sz="2400" dirty="0">
                <a:solidFill>
                  <a:srgbClr val="E9D5CC"/>
                </a:solidFill>
              </a:rPr>
              <a:t>Deformation has been proposed to relate to changes in  1)The magmatic system, and/or</a:t>
            </a:r>
          </a:p>
          <a:p>
            <a:r>
              <a:rPr lang="en-US" sz="2400" dirty="0">
                <a:solidFill>
                  <a:srgbClr val="E9D5CC"/>
                </a:solidFill>
              </a:rPr>
              <a:t>2) Hydrothermal system</a:t>
            </a:r>
          </a:p>
        </p:txBody>
      </p:sp>
      <p:sp>
        <p:nvSpPr>
          <p:cNvPr id="20" name="Rectangle 19">
            <a:extLst>
              <a:ext uri="{FF2B5EF4-FFF2-40B4-BE49-F238E27FC236}">
                <a16:creationId xmlns:a16="http://schemas.microsoft.com/office/drawing/2014/main" id="{B624F885-C758-43CF-A7DE-E24C999275BF}"/>
              </a:ext>
            </a:extLst>
          </p:cNvPr>
          <p:cNvSpPr/>
          <p:nvPr/>
        </p:nvSpPr>
        <p:spPr>
          <a:xfrm>
            <a:off x="166255" y="81887"/>
            <a:ext cx="11887200" cy="6651422"/>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scatter chart&#10;&#10;Description automatically generated">
            <a:extLst>
              <a:ext uri="{FF2B5EF4-FFF2-40B4-BE49-F238E27FC236}">
                <a16:creationId xmlns:a16="http://schemas.microsoft.com/office/drawing/2014/main" id="{F0BF3C13-2DD2-4F79-915F-ADA590251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124" y="195919"/>
            <a:ext cx="5163649" cy="2512410"/>
          </a:xfrm>
          <a:prstGeom prst="rect">
            <a:avLst/>
          </a:prstGeom>
        </p:spPr>
      </p:pic>
      <p:grpSp>
        <p:nvGrpSpPr>
          <p:cNvPr id="4" name="Group 3">
            <a:extLst>
              <a:ext uri="{FF2B5EF4-FFF2-40B4-BE49-F238E27FC236}">
                <a16:creationId xmlns:a16="http://schemas.microsoft.com/office/drawing/2014/main" id="{A2D43EC3-702A-408D-9844-6AB05AD76A23}"/>
              </a:ext>
            </a:extLst>
          </p:cNvPr>
          <p:cNvGrpSpPr/>
          <p:nvPr/>
        </p:nvGrpSpPr>
        <p:grpSpPr>
          <a:xfrm>
            <a:off x="918639" y="2863348"/>
            <a:ext cx="9107304" cy="3694773"/>
            <a:chOff x="787150" y="2809068"/>
            <a:chExt cx="9525533" cy="3864446"/>
          </a:xfrm>
        </p:grpSpPr>
        <p:pic>
          <p:nvPicPr>
            <p:cNvPr id="5" name="Main graphic">
              <a:extLst>
                <a:ext uri="{FF2B5EF4-FFF2-40B4-BE49-F238E27FC236}">
                  <a16:creationId xmlns:a16="http://schemas.microsoft.com/office/drawing/2014/main" id="{EAD13BF2-C990-447D-ACB8-4604491A9A12}"/>
                </a:ext>
              </a:extLst>
            </p:cNvPr>
            <p:cNvPicPr/>
            <p:nvPr/>
          </p:nvPicPr>
          <p:blipFill rotWithShape="1">
            <a:blip r:embed="rId4"/>
            <a:srcRect t="53163"/>
            <a:stretch/>
          </p:blipFill>
          <p:spPr>
            <a:xfrm>
              <a:off x="2907770" y="2809068"/>
              <a:ext cx="7404913" cy="3864446"/>
            </a:xfrm>
            <a:prstGeom prst="rect">
              <a:avLst/>
            </a:prstGeom>
            <a:ln>
              <a:noFill/>
            </a:ln>
          </p:spPr>
        </p:pic>
        <p:sp>
          <p:nvSpPr>
            <p:cNvPr id="9" name="Rectangle 8">
              <a:extLst>
                <a:ext uri="{FF2B5EF4-FFF2-40B4-BE49-F238E27FC236}">
                  <a16:creationId xmlns:a16="http://schemas.microsoft.com/office/drawing/2014/main" id="{EB5C2767-2C96-4AAB-9DEE-E1E75C87D6CC}"/>
                </a:ext>
              </a:extLst>
            </p:cNvPr>
            <p:cNvSpPr/>
            <p:nvPr/>
          </p:nvSpPr>
          <p:spPr>
            <a:xfrm>
              <a:off x="8019332" y="3160980"/>
              <a:ext cx="343276" cy="2680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AFB3807-9665-481B-A96F-6E18A4A75AD2}"/>
                </a:ext>
              </a:extLst>
            </p:cNvPr>
            <p:cNvCxnSpPr>
              <a:cxnSpLocks/>
            </p:cNvCxnSpPr>
            <p:nvPr/>
          </p:nvCxnSpPr>
          <p:spPr>
            <a:xfrm>
              <a:off x="787150" y="2878909"/>
              <a:ext cx="7232182" cy="5625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16A69B-B751-4E57-9F4D-AD35CA1F64BE}"/>
                </a:ext>
              </a:extLst>
            </p:cNvPr>
            <p:cNvCxnSpPr>
              <a:cxnSpLocks/>
            </p:cNvCxnSpPr>
            <p:nvPr/>
          </p:nvCxnSpPr>
          <p:spPr>
            <a:xfrm>
              <a:off x="4766580" y="2866473"/>
              <a:ext cx="3252752" cy="2945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3BE1869B-662A-4A94-AADC-7DAFDBE56E36}"/>
              </a:ext>
            </a:extLst>
          </p:cNvPr>
          <p:cNvSpPr txBox="1"/>
          <p:nvPr/>
        </p:nvSpPr>
        <p:spPr>
          <a:xfrm>
            <a:off x="7833284" y="6509963"/>
            <a:ext cx="3014579"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FCDAA"/>
                </a:solidFill>
                <a:effectLst/>
                <a:uLnTx/>
                <a:uFillTx/>
                <a:ea typeface="Osaka" charset="-128"/>
              </a:rPr>
              <a:t>Modified from (</a:t>
            </a:r>
            <a:r>
              <a:rPr kumimoji="0" lang="en-US" sz="1100" b="0" i="0" u="none" strike="noStrike" kern="1200" cap="none" spc="0" normalizeH="0" baseline="0" noProof="0" dirty="0" err="1">
                <a:ln>
                  <a:noFill/>
                </a:ln>
                <a:solidFill>
                  <a:srgbClr val="EFCDAA"/>
                </a:solidFill>
                <a:effectLst/>
                <a:uLnTx/>
                <a:uFillTx/>
                <a:ea typeface="Osaka" charset="-128"/>
              </a:rPr>
              <a:t>Tizzanni</a:t>
            </a:r>
            <a:r>
              <a:rPr kumimoji="0" lang="en-US" sz="1100" b="0" i="0" u="none" strike="noStrike" kern="1200" cap="none" spc="0" normalizeH="0" baseline="0" noProof="0" dirty="0">
                <a:ln>
                  <a:noFill/>
                </a:ln>
                <a:solidFill>
                  <a:srgbClr val="EFCDAA"/>
                </a:solidFill>
                <a:effectLst/>
                <a:uLnTx/>
                <a:uFillTx/>
                <a:ea typeface="Osaka" charset="-128"/>
              </a:rPr>
              <a:t> et al., 2015)</a:t>
            </a:r>
          </a:p>
        </p:txBody>
      </p:sp>
      <p:pic>
        <p:nvPicPr>
          <p:cNvPr id="12" name="Picture 11" descr="A picture containing grass, outdoor, sky, ground&#10;&#10;Description automatically generated">
            <a:extLst>
              <a:ext uri="{FF2B5EF4-FFF2-40B4-BE49-F238E27FC236}">
                <a16:creationId xmlns:a16="http://schemas.microsoft.com/office/drawing/2014/main" id="{35B6799E-ACEA-4C43-ACE6-3213114F3D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639" y="66302"/>
            <a:ext cx="3804709" cy="2853532"/>
          </a:xfrm>
          <a:prstGeom prst="rect">
            <a:avLst/>
          </a:prstGeom>
        </p:spPr>
      </p:pic>
      <p:sp>
        <p:nvSpPr>
          <p:cNvPr id="25" name="TextBox 24">
            <a:extLst>
              <a:ext uri="{FF2B5EF4-FFF2-40B4-BE49-F238E27FC236}">
                <a16:creationId xmlns:a16="http://schemas.microsoft.com/office/drawing/2014/main" id="{4FEF801A-4F0C-464C-822D-3AD4220B89CA}"/>
              </a:ext>
            </a:extLst>
          </p:cNvPr>
          <p:cNvSpPr txBox="1"/>
          <p:nvPr/>
        </p:nvSpPr>
        <p:spPr>
          <a:xfrm>
            <a:off x="844396" y="2675506"/>
            <a:ext cx="4203510"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Osaka" charset="-128"/>
              </a:rPr>
              <a:t>Photo by Everett Shock, Research Permit Study # YELL-05434</a:t>
            </a:r>
            <a:endParaRPr kumimoji="0" lang="en-US" sz="1050" b="0" i="0" u="none" strike="noStrike" kern="1200" cap="none" spc="0" normalizeH="0" baseline="0" noProof="0" dirty="0">
              <a:ln>
                <a:noFill/>
              </a:ln>
              <a:solidFill>
                <a:srgbClr val="FFFFFF"/>
              </a:solidFill>
              <a:effectLst/>
              <a:uLnTx/>
              <a:uFillTx/>
              <a:latin typeface="Arial" charset="0"/>
              <a:ea typeface="Osaka" charset="-128"/>
            </a:endParaRPr>
          </a:p>
        </p:txBody>
      </p:sp>
      <p:sp>
        <p:nvSpPr>
          <p:cNvPr id="26" name="TextBox 25">
            <a:extLst>
              <a:ext uri="{FF2B5EF4-FFF2-40B4-BE49-F238E27FC236}">
                <a16:creationId xmlns:a16="http://schemas.microsoft.com/office/drawing/2014/main" id="{5B8C60E2-45B2-415D-940D-B3BDC516E633}"/>
              </a:ext>
            </a:extLst>
          </p:cNvPr>
          <p:cNvSpPr txBox="1"/>
          <p:nvPr/>
        </p:nvSpPr>
        <p:spPr>
          <a:xfrm>
            <a:off x="7503244" y="2654652"/>
            <a:ext cx="4112023" cy="253916"/>
          </a:xfrm>
          <a:prstGeom prst="rect">
            <a:avLst/>
          </a:prstGeom>
          <a:noFill/>
        </p:spPr>
        <p:txBody>
          <a:bodyPr wrap="none" rtlCol="0">
            <a:spAutoFit/>
          </a:bodyPr>
          <a:lstStyle/>
          <a:p>
            <a:r>
              <a:rPr lang="en-US" sz="1050" dirty="0">
                <a:solidFill>
                  <a:srgbClr val="EFCDAA"/>
                </a:solidFill>
              </a:rPr>
              <a:t>Data sourced from the Nevada Geodetic Laboratory; (Blewitt et al. 2018)</a:t>
            </a:r>
          </a:p>
        </p:txBody>
      </p:sp>
    </p:spTree>
    <p:extLst>
      <p:ext uri="{BB962C8B-B14F-4D97-AF65-F5344CB8AC3E}">
        <p14:creationId xmlns:p14="http://schemas.microsoft.com/office/powerpoint/2010/main" val="5803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83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180E-2E8D-4D33-B4ED-0F7C6D46573E}"/>
              </a:ext>
            </a:extLst>
          </p:cNvPr>
          <p:cNvSpPr>
            <a:spLocks noGrp="1"/>
          </p:cNvSpPr>
          <p:nvPr>
            <p:ph type="title"/>
          </p:nvPr>
        </p:nvSpPr>
        <p:spPr>
          <a:xfrm>
            <a:off x="365760" y="232122"/>
            <a:ext cx="10515600" cy="1325563"/>
          </a:xfrm>
        </p:spPr>
        <p:txBody>
          <a:bodyPr/>
          <a:lstStyle/>
          <a:p>
            <a:r>
              <a:rPr lang="en-US" dirty="0">
                <a:solidFill>
                  <a:srgbClr val="D19A73"/>
                </a:solidFill>
              </a:rPr>
              <a:t>Geochemical Dataset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E9DE79-1D0F-4B35-8980-BAD068DD92B8}"/>
                  </a:ext>
                </a:extLst>
              </p:cNvPr>
              <p:cNvSpPr>
                <a:spLocks noGrp="1"/>
              </p:cNvSpPr>
              <p:nvPr>
                <p:ph idx="1"/>
              </p:nvPr>
            </p:nvSpPr>
            <p:spPr>
              <a:xfrm>
                <a:off x="292895" y="1807873"/>
                <a:ext cx="4570852" cy="4351338"/>
              </a:xfrm>
            </p:spPr>
            <p:txBody>
              <a:bodyPr>
                <a:normAutofit/>
              </a:bodyPr>
              <a:lstStyle/>
              <a:p>
                <a:pPr>
                  <a:buFontTx/>
                  <a:buChar char="-"/>
                </a:pPr>
                <a:r>
                  <a:rPr lang="en-US" dirty="0">
                    <a:solidFill>
                      <a:srgbClr val="E9D5CC"/>
                    </a:solidFill>
                  </a:rPr>
                  <a:t>GEOPIG has 20+ years of overlapping Geochemical data. </a:t>
                </a:r>
              </a:p>
              <a:p>
                <a:pPr>
                  <a:buFontTx/>
                  <a:buChar char="-"/>
                </a:pPr>
                <a:r>
                  <a:rPr lang="en-US" dirty="0">
                    <a:solidFill>
                      <a:srgbClr val="E9D5CC"/>
                    </a:solidFill>
                  </a:rPr>
                  <a:t>Can changes in </a:t>
                </a:r>
                <a14:m>
                  <m:oMath xmlns:m="http://schemas.openxmlformats.org/officeDocument/2006/math">
                    <m:sSubSup>
                      <m:sSubSupPr>
                        <m:ctrlPr>
                          <a:rPr lang="en-US" i="1" smtClean="0">
                            <a:solidFill>
                              <a:srgbClr val="E9D5CC"/>
                            </a:solidFill>
                            <a:latin typeface="Cambria Math" panose="02040503050406030204" pitchFamily="18" charset="0"/>
                          </a:rPr>
                        </m:ctrlPr>
                      </m:sSubSupPr>
                      <m:e>
                        <m:r>
                          <a:rPr lang="en-US" b="0" i="1" smtClean="0">
                            <a:solidFill>
                              <a:srgbClr val="E9D5CC"/>
                            </a:solidFill>
                            <a:latin typeface="Cambria Math" panose="02040503050406030204" pitchFamily="18" charset="0"/>
                          </a:rPr>
                          <m:t>𝑆𝑂</m:t>
                        </m:r>
                      </m:e>
                      <m:sub>
                        <m:r>
                          <a:rPr lang="en-US" b="0" i="1" smtClean="0">
                            <a:solidFill>
                              <a:srgbClr val="E9D5CC"/>
                            </a:solidFill>
                            <a:latin typeface="Cambria Math" panose="02040503050406030204" pitchFamily="18" charset="0"/>
                          </a:rPr>
                          <m:t>4</m:t>
                        </m:r>
                      </m:sub>
                      <m:sup>
                        <m:r>
                          <a:rPr lang="en-US" b="0" i="1" smtClean="0">
                            <a:solidFill>
                              <a:srgbClr val="E9D5CC"/>
                            </a:solidFill>
                            <a:latin typeface="Cambria Math" panose="02040503050406030204" pitchFamily="18" charset="0"/>
                          </a:rPr>
                          <m:t>−2</m:t>
                        </m:r>
                      </m:sup>
                    </m:sSubSup>
                  </m:oMath>
                </a14:m>
                <a:r>
                  <a:rPr lang="en-US" dirty="0">
                    <a:solidFill>
                      <a:srgbClr val="E9D5CC"/>
                    </a:solidFill>
                  </a:rPr>
                  <a:t>(sulfate) and pH over time relate to the displacement activity?</a:t>
                </a:r>
              </a:p>
              <a:p>
                <a:pPr>
                  <a:buFontTx/>
                  <a:buChar char="-"/>
                </a:pPr>
                <a:r>
                  <a:rPr lang="en-US" dirty="0">
                    <a:solidFill>
                      <a:srgbClr val="E9D5CC"/>
                    </a:solidFill>
                  </a:rPr>
                  <a:t>The Greater Obsidian Pool Area (GOPA) is our study focus. </a:t>
                </a:r>
              </a:p>
            </p:txBody>
          </p:sp>
        </mc:Choice>
        <mc:Fallback>
          <p:sp>
            <p:nvSpPr>
              <p:cNvPr id="3" name="Content Placeholder 2">
                <a:extLst>
                  <a:ext uri="{FF2B5EF4-FFF2-40B4-BE49-F238E27FC236}">
                    <a16:creationId xmlns:a16="http://schemas.microsoft.com/office/drawing/2014/main" id="{45E9DE79-1D0F-4B35-8980-BAD068DD92B8}"/>
                  </a:ext>
                </a:extLst>
              </p:cNvPr>
              <p:cNvSpPr>
                <a:spLocks noGrp="1" noRot="1" noChangeAspect="1" noMove="1" noResize="1" noEditPoints="1" noAdjustHandles="1" noChangeArrowheads="1" noChangeShapeType="1" noTextEdit="1"/>
              </p:cNvSpPr>
              <p:nvPr>
                <p:ph idx="1"/>
              </p:nvPr>
            </p:nvSpPr>
            <p:spPr>
              <a:xfrm>
                <a:off x="292895" y="1807873"/>
                <a:ext cx="4570852" cy="4351338"/>
              </a:xfrm>
              <a:blipFill>
                <a:blip r:embed="rId3"/>
                <a:stretch>
                  <a:fillRect l="-2800" t="-2525" b="-421"/>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66A0C0CB-3C2D-4B9D-98DD-1FF714E45EDE}"/>
              </a:ext>
            </a:extLst>
          </p:cNvPr>
          <p:cNvSpPr/>
          <p:nvPr/>
        </p:nvSpPr>
        <p:spPr>
          <a:xfrm>
            <a:off x="149630" y="149626"/>
            <a:ext cx="11887200" cy="6567054"/>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CBB5E20-339E-4A5E-BF03-68C6814EED3E}"/>
              </a:ext>
            </a:extLst>
          </p:cNvPr>
          <p:cNvSpPr/>
          <p:nvPr/>
        </p:nvSpPr>
        <p:spPr>
          <a:xfrm>
            <a:off x="4763069" y="1733266"/>
            <a:ext cx="7192369" cy="4107976"/>
          </a:xfrm>
          <a:prstGeom prst="rect">
            <a:avLst/>
          </a:prstGeom>
          <a:noFill/>
          <a:ln w="38100">
            <a:solidFill>
              <a:srgbClr val="AC8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CDAA"/>
              </a:solidFill>
            </a:endParaRPr>
          </a:p>
        </p:txBody>
      </p:sp>
      <p:pic>
        <p:nvPicPr>
          <p:cNvPr id="16" name="Picture 15">
            <a:extLst>
              <a:ext uri="{FF2B5EF4-FFF2-40B4-BE49-F238E27FC236}">
                <a16:creationId xmlns:a16="http://schemas.microsoft.com/office/drawing/2014/main" id="{47283428-86A3-4396-AAF5-D736BB8D09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63747" y="1819208"/>
            <a:ext cx="7035358" cy="3933748"/>
          </a:xfrm>
          <a:prstGeom prst="rect">
            <a:avLst/>
          </a:prstGeom>
        </p:spPr>
      </p:pic>
      <p:cxnSp>
        <p:nvCxnSpPr>
          <p:cNvPr id="19" name="Straight Connector 18">
            <a:extLst>
              <a:ext uri="{FF2B5EF4-FFF2-40B4-BE49-F238E27FC236}">
                <a16:creationId xmlns:a16="http://schemas.microsoft.com/office/drawing/2014/main" id="{CC8A5C1A-780C-4A73-8BE9-D6D2DF18B788}"/>
              </a:ext>
            </a:extLst>
          </p:cNvPr>
          <p:cNvCxnSpPr>
            <a:cxnSpLocks/>
          </p:cNvCxnSpPr>
          <p:nvPr/>
        </p:nvCxnSpPr>
        <p:spPr>
          <a:xfrm>
            <a:off x="7961608" y="3747584"/>
            <a:ext cx="306579" cy="4719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2F5E2F4-095B-485F-99F3-9A1E4B7D965F}"/>
              </a:ext>
            </a:extLst>
          </p:cNvPr>
          <p:cNvSpPr/>
          <p:nvPr/>
        </p:nvSpPr>
        <p:spPr>
          <a:xfrm>
            <a:off x="7404613" y="3327666"/>
            <a:ext cx="916427" cy="286995"/>
          </a:xfrm>
          <a:prstGeom prst="rect">
            <a:avLst/>
          </a:prstGeom>
          <a:solidFill>
            <a:srgbClr val="868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A0C1D2D-8B29-43E1-8756-EBEABA966EE3}"/>
              </a:ext>
            </a:extLst>
          </p:cNvPr>
          <p:cNvSpPr txBox="1"/>
          <p:nvPr/>
        </p:nvSpPr>
        <p:spPr>
          <a:xfrm>
            <a:off x="7406424" y="3277954"/>
            <a:ext cx="936667" cy="369332"/>
          </a:xfrm>
          <a:prstGeom prst="rect">
            <a:avLst/>
          </a:prstGeom>
          <a:noFill/>
        </p:spPr>
        <p:txBody>
          <a:bodyPr wrap="none" rtlCol="0">
            <a:spAutoFit/>
          </a:bodyPr>
          <a:lstStyle/>
          <a:p>
            <a:r>
              <a:rPr lang="en-US" dirty="0">
                <a:solidFill>
                  <a:schemeClr val="bg1"/>
                </a:solidFill>
              </a:rPr>
              <a:t>Figure 8</a:t>
            </a:r>
          </a:p>
        </p:txBody>
      </p:sp>
      <p:cxnSp>
        <p:nvCxnSpPr>
          <p:cNvPr id="33" name="Straight Connector 32">
            <a:extLst>
              <a:ext uri="{FF2B5EF4-FFF2-40B4-BE49-F238E27FC236}">
                <a16:creationId xmlns:a16="http://schemas.microsoft.com/office/drawing/2014/main" id="{7E1C1F80-67DF-45D6-BC59-01F5F7B53C68}"/>
              </a:ext>
            </a:extLst>
          </p:cNvPr>
          <p:cNvCxnSpPr>
            <a:cxnSpLocks/>
          </p:cNvCxnSpPr>
          <p:nvPr/>
        </p:nvCxnSpPr>
        <p:spPr>
          <a:xfrm flipV="1">
            <a:off x="10252520" y="3500755"/>
            <a:ext cx="468032" cy="3970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F207C81-96D5-4173-A560-6451D32DB53F}"/>
              </a:ext>
            </a:extLst>
          </p:cNvPr>
          <p:cNvSpPr/>
          <p:nvPr/>
        </p:nvSpPr>
        <p:spPr>
          <a:xfrm>
            <a:off x="10232799" y="3168030"/>
            <a:ext cx="1591141" cy="246783"/>
          </a:xfrm>
          <a:prstGeom prst="rect">
            <a:avLst/>
          </a:prstGeom>
          <a:solidFill>
            <a:srgbClr val="7B6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46110BF-134B-43D7-A18F-22573F8B47C2}"/>
              </a:ext>
            </a:extLst>
          </p:cNvPr>
          <p:cNvSpPr txBox="1"/>
          <p:nvPr/>
        </p:nvSpPr>
        <p:spPr>
          <a:xfrm>
            <a:off x="10232799" y="3090763"/>
            <a:ext cx="1591141" cy="369332"/>
          </a:xfrm>
          <a:prstGeom prst="rect">
            <a:avLst/>
          </a:prstGeom>
          <a:noFill/>
        </p:spPr>
        <p:txBody>
          <a:bodyPr wrap="none" rtlCol="0">
            <a:spAutoFit/>
          </a:bodyPr>
          <a:lstStyle/>
          <a:p>
            <a:r>
              <a:rPr lang="en-US" dirty="0">
                <a:solidFill>
                  <a:schemeClr val="bg1"/>
                </a:solidFill>
              </a:rPr>
              <a:t>Spotted Grizzly</a:t>
            </a:r>
          </a:p>
        </p:txBody>
      </p:sp>
      <p:sp>
        <p:nvSpPr>
          <p:cNvPr id="36" name="Rectangle 35">
            <a:extLst>
              <a:ext uri="{FF2B5EF4-FFF2-40B4-BE49-F238E27FC236}">
                <a16:creationId xmlns:a16="http://schemas.microsoft.com/office/drawing/2014/main" id="{5797711E-90B1-48DB-B04E-99D00EE1FDE7}"/>
              </a:ext>
            </a:extLst>
          </p:cNvPr>
          <p:cNvSpPr/>
          <p:nvPr/>
        </p:nvSpPr>
        <p:spPr>
          <a:xfrm>
            <a:off x="8230244" y="4521729"/>
            <a:ext cx="1370237" cy="302130"/>
          </a:xfrm>
          <a:prstGeom prst="rect">
            <a:avLst/>
          </a:prstGeom>
          <a:solidFill>
            <a:srgbClr val="857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A301119-9BCC-46B6-A963-C0F184F9C7D7}"/>
              </a:ext>
            </a:extLst>
          </p:cNvPr>
          <p:cNvSpPr txBox="1"/>
          <p:nvPr/>
        </p:nvSpPr>
        <p:spPr>
          <a:xfrm>
            <a:off x="8176548" y="4472552"/>
            <a:ext cx="1470915" cy="369332"/>
          </a:xfrm>
          <a:prstGeom prst="rect">
            <a:avLst/>
          </a:prstGeom>
          <a:noFill/>
        </p:spPr>
        <p:txBody>
          <a:bodyPr wrap="none" rtlCol="0">
            <a:spAutoFit/>
          </a:bodyPr>
          <a:lstStyle/>
          <a:p>
            <a:r>
              <a:rPr lang="en-US" dirty="0">
                <a:solidFill>
                  <a:schemeClr val="bg1"/>
                </a:solidFill>
              </a:rPr>
              <a:t>Obsidian Pool</a:t>
            </a:r>
          </a:p>
        </p:txBody>
      </p:sp>
      <p:cxnSp>
        <p:nvCxnSpPr>
          <p:cNvPr id="37" name="Straight Connector 36">
            <a:extLst>
              <a:ext uri="{FF2B5EF4-FFF2-40B4-BE49-F238E27FC236}">
                <a16:creationId xmlns:a16="http://schemas.microsoft.com/office/drawing/2014/main" id="{D2A5D892-DBA2-4283-9696-B08E3739CB6E}"/>
              </a:ext>
            </a:extLst>
          </p:cNvPr>
          <p:cNvCxnSpPr>
            <a:cxnSpLocks/>
          </p:cNvCxnSpPr>
          <p:nvPr/>
        </p:nvCxnSpPr>
        <p:spPr>
          <a:xfrm flipV="1">
            <a:off x="9355407" y="3998834"/>
            <a:ext cx="432434" cy="4413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9780E2E-66B0-412B-83E2-17CE6E81FEBF}"/>
              </a:ext>
            </a:extLst>
          </p:cNvPr>
          <p:cNvCxnSpPr>
            <a:cxnSpLocks/>
          </p:cNvCxnSpPr>
          <p:nvPr/>
        </p:nvCxnSpPr>
        <p:spPr>
          <a:xfrm flipH="1">
            <a:off x="6029108" y="4430991"/>
            <a:ext cx="688475" cy="342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0BB98E2-F052-4B24-9C16-72F45F7DCBFB}"/>
              </a:ext>
            </a:extLst>
          </p:cNvPr>
          <p:cNvSpPr/>
          <p:nvPr/>
        </p:nvSpPr>
        <p:spPr>
          <a:xfrm>
            <a:off x="5264871" y="4823859"/>
            <a:ext cx="1820882" cy="205341"/>
          </a:xfrm>
          <a:prstGeom prst="rect">
            <a:avLst/>
          </a:prstGeom>
          <a:solidFill>
            <a:srgbClr val="7B6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1AB395E-8B37-4CAE-B230-A984FEB09673}"/>
              </a:ext>
            </a:extLst>
          </p:cNvPr>
          <p:cNvSpPr txBox="1"/>
          <p:nvPr/>
        </p:nvSpPr>
        <p:spPr>
          <a:xfrm>
            <a:off x="5264871" y="4728169"/>
            <a:ext cx="1820883" cy="369332"/>
          </a:xfrm>
          <a:prstGeom prst="rect">
            <a:avLst/>
          </a:prstGeom>
          <a:noFill/>
        </p:spPr>
        <p:txBody>
          <a:bodyPr wrap="none" rtlCol="0">
            <a:spAutoFit/>
          </a:bodyPr>
          <a:lstStyle/>
          <a:p>
            <a:r>
              <a:rPr lang="en-US" dirty="0">
                <a:solidFill>
                  <a:schemeClr val="bg1"/>
                </a:solidFill>
              </a:rPr>
              <a:t>Over the Hill Pool</a:t>
            </a:r>
          </a:p>
        </p:txBody>
      </p:sp>
      <p:sp>
        <p:nvSpPr>
          <p:cNvPr id="45" name="TextBox 44">
            <a:extLst>
              <a:ext uri="{FF2B5EF4-FFF2-40B4-BE49-F238E27FC236}">
                <a16:creationId xmlns:a16="http://schemas.microsoft.com/office/drawing/2014/main" id="{F678C11C-495E-423C-84B1-72DC7955A19D}"/>
              </a:ext>
            </a:extLst>
          </p:cNvPr>
          <p:cNvSpPr txBox="1"/>
          <p:nvPr/>
        </p:nvSpPr>
        <p:spPr>
          <a:xfrm>
            <a:off x="10070629" y="5886018"/>
            <a:ext cx="2087027"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EFCDAA"/>
                </a:solidFill>
                <a:effectLst/>
                <a:uLnTx/>
                <a:uFillTx/>
                <a:ea typeface="Osaka" charset="-128"/>
              </a:rPr>
              <a:t>Sourced from Google Earth Pro</a:t>
            </a:r>
          </a:p>
        </p:txBody>
      </p:sp>
    </p:spTree>
    <p:extLst>
      <p:ext uri="{BB962C8B-B14F-4D97-AF65-F5344CB8AC3E}">
        <p14:creationId xmlns:p14="http://schemas.microsoft.com/office/powerpoint/2010/main" val="27130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83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180E-2E8D-4D33-B4ED-0F7C6D46573E}"/>
              </a:ext>
            </a:extLst>
          </p:cNvPr>
          <p:cNvSpPr>
            <a:spLocks noGrp="1"/>
          </p:cNvSpPr>
          <p:nvPr>
            <p:ph type="title"/>
          </p:nvPr>
        </p:nvSpPr>
        <p:spPr>
          <a:xfrm>
            <a:off x="365760" y="137529"/>
            <a:ext cx="10515600" cy="1325563"/>
          </a:xfrm>
        </p:spPr>
        <p:txBody>
          <a:bodyPr/>
          <a:lstStyle/>
          <a:p>
            <a:r>
              <a:rPr lang="en-US" dirty="0">
                <a:solidFill>
                  <a:srgbClr val="D19A73"/>
                </a:solidFill>
              </a:rPr>
              <a:t>Hot Spring Chemistry</a:t>
            </a:r>
          </a:p>
        </p:txBody>
      </p:sp>
      <p:sp>
        <p:nvSpPr>
          <p:cNvPr id="30" name="Rectangle 29">
            <a:extLst>
              <a:ext uri="{FF2B5EF4-FFF2-40B4-BE49-F238E27FC236}">
                <a16:creationId xmlns:a16="http://schemas.microsoft.com/office/drawing/2014/main" id="{66A0C0CB-3C2D-4B9D-98DD-1FF714E45EDE}"/>
              </a:ext>
            </a:extLst>
          </p:cNvPr>
          <p:cNvSpPr/>
          <p:nvPr/>
        </p:nvSpPr>
        <p:spPr>
          <a:xfrm>
            <a:off x="149630" y="149626"/>
            <a:ext cx="11887200" cy="6567054"/>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E1475E-0AF4-4850-8ACA-D7C553333867}"/>
                  </a:ext>
                </a:extLst>
              </p:cNvPr>
              <p:cNvSpPr txBox="1"/>
              <p:nvPr/>
            </p:nvSpPr>
            <p:spPr>
              <a:xfrm>
                <a:off x="2843621" y="2462302"/>
                <a:ext cx="8912949" cy="7144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E9D5CC"/>
                              </a:solidFill>
                              <a:latin typeface="Cambria Math" panose="02040503050406030204" pitchFamily="18" charset="0"/>
                            </a:rPr>
                          </m:ctrlPr>
                        </m:sSubPr>
                        <m:e>
                          <m:r>
                            <a:rPr lang="en-US" sz="4000" b="0" i="1" smtClean="0">
                              <a:solidFill>
                                <a:srgbClr val="E9D5CC"/>
                              </a:solidFill>
                              <a:latin typeface="Cambria Math" panose="02040503050406030204" pitchFamily="18" charset="0"/>
                            </a:rPr>
                            <m:t>4</m:t>
                          </m:r>
                          <m:r>
                            <a:rPr lang="en-US" sz="4000" b="0" i="1" smtClean="0">
                              <a:solidFill>
                                <a:srgbClr val="E9D5CC"/>
                              </a:solidFill>
                              <a:latin typeface="Cambria Math" panose="02040503050406030204" pitchFamily="18" charset="0"/>
                            </a:rPr>
                            <m:t>𝑆𝑂</m:t>
                          </m:r>
                        </m:e>
                        <m:sub>
                          <m:r>
                            <a:rPr lang="en-US" sz="4000" b="0" i="1" smtClean="0">
                              <a:solidFill>
                                <a:srgbClr val="E9D5CC"/>
                              </a:solidFill>
                              <a:latin typeface="Cambria Math" panose="02040503050406030204" pitchFamily="18" charset="0"/>
                            </a:rPr>
                            <m:t>2</m:t>
                          </m:r>
                        </m:sub>
                      </m:sSub>
                      <m:r>
                        <a:rPr lang="en-US" sz="4000" b="0" i="1" smtClean="0">
                          <a:solidFill>
                            <a:srgbClr val="E9D5CC"/>
                          </a:solidFill>
                          <a:latin typeface="Cambria Math" panose="02040503050406030204" pitchFamily="18" charset="0"/>
                        </a:rPr>
                        <m:t>+4</m:t>
                      </m:r>
                      <m:sSub>
                        <m:sSubPr>
                          <m:ctrlPr>
                            <a:rPr lang="en-US" sz="4000" b="0" i="1" smtClean="0">
                              <a:solidFill>
                                <a:srgbClr val="E9D5CC"/>
                              </a:solidFill>
                              <a:latin typeface="Cambria Math" panose="02040503050406030204" pitchFamily="18" charset="0"/>
                            </a:rPr>
                          </m:ctrlPr>
                        </m:sSubPr>
                        <m:e>
                          <m:r>
                            <a:rPr lang="en-US" sz="4000" b="0" i="1" smtClean="0">
                              <a:solidFill>
                                <a:srgbClr val="E9D5CC"/>
                              </a:solidFill>
                              <a:latin typeface="Cambria Math" panose="02040503050406030204" pitchFamily="18" charset="0"/>
                            </a:rPr>
                            <m:t>𝐻</m:t>
                          </m:r>
                        </m:e>
                        <m:sub>
                          <m:r>
                            <a:rPr lang="en-US" sz="4000" b="0" i="1" smtClean="0">
                              <a:solidFill>
                                <a:srgbClr val="E9D5CC"/>
                              </a:solidFill>
                              <a:latin typeface="Cambria Math" panose="02040503050406030204" pitchFamily="18" charset="0"/>
                            </a:rPr>
                            <m:t>2</m:t>
                          </m:r>
                        </m:sub>
                      </m:sSub>
                      <m:r>
                        <a:rPr lang="en-US" sz="4000" b="0" i="1" smtClean="0">
                          <a:solidFill>
                            <a:srgbClr val="E9D5CC"/>
                          </a:solidFill>
                          <a:latin typeface="Cambria Math" panose="02040503050406030204" pitchFamily="18" charset="0"/>
                        </a:rPr>
                        <m:t>𝑂</m:t>
                      </m:r>
                      <m:r>
                        <a:rPr lang="en-US" sz="4000" b="0" i="1" smtClean="0">
                          <a:solidFill>
                            <a:srgbClr val="E9D5CC"/>
                          </a:solidFill>
                          <a:latin typeface="Cambria Math" panose="02040503050406030204" pitchFamily="18" charset="0"/>
                          <a:ea typeface="Cambria Math" panose="02040503050406030204" pitchFamily="18" charset="0"/>
                        </a:rPr>
                        <m:t>↔3</m:t>
                      </m:r>
                      <m:r>
                        <a:rPr lang="en-US" sz="4000" b="0" i="1" smtClean="0">
                          <a:solidFill>
                            <a:srgbClr val="E9D5CC"/>
                          </a:solidFill>
                          <a:latin typeface="Cambria Math" panose="02040503050406030204" pitchFamily="18" charset="0"/>
                          <a:ea typeface="Cambria Math" panose="02040503050406030204" pitchFamily="18" charset="0"/>
                        </a:rPr>
                        <m:t>𝑆</m:t>
                      </m:r>
                      <m:sSubSup>
                        <m:sSubSupPr>
                          <m:ctrlPr>
                            <a:rPr lang="en-US" sz="4000" b="0" i="1" smtClean="0">
                              <a:solidFill>
                                <a:srgbClr val="E9D5CC"/>
                              </a:solidFill>
                              <a:latin typeface="Cambria Math" panose="02040503050406030204" pitchFamily="18" charset="0"/>
                              <a:ea typeface="Cambria Math" panose="02040503050406030204" pitchFamily="18" charset="0"/>
                            </a:rPr>
                          </m:ctrlPr>
                        </m:sSubSupPr>
                        <m:e>
                          <m:r>
                            <a:rPr lang="en-US" sz="4000" b="0" i="1" smtClean="0">
                              <a:solidFill>
                                <a:srgbClr val="E9D5CC"/>
                              </a:solidFill>
                              <a:latin typeface="Cambria Math" panose="02040503050406030204" pitchFamily="18" charset="0"/>
                              <a:ea typeface="Cambria Math" panose="02040503050406030204" pitchFamily="18" charset="0"/>
                            </a:rPr>
                            <m:t>𝑂</m:t>
                          </m:r>
                        </m:e>
                        <m:sub>
                          <m:r>
                            <a:rPr lang="en-US" sz="4000" b="0" i="1" smtClean="0">
                              <a:solidFill>
                                <a:srgbClr val="E9D5CC"/>
                              </a:solidFill>
                              <a:latin typeface="Cambria Math" panose="02040503050406030204" pitchFamily="18" charset="0"/>
                              <a:ea typeface="Cambria Math" panose="02040503050406030204" pitchFamily="18" charset="0"/>
                            </a:rPr>
                            <m:t>4</m:t>
                          </m:r>
                        </m:sub>
                        <m:sup>
                          <m:r>
                            <a:rPr lang="en-US" sz="4000" b="0" i="1" smtClean="0">
                              <a:solidFill>
                                <a:srgbClr val="E9D5CC"/>
                              </a:solidFill>
                              <a:latin typeface="Cambria Math" panose="02040503050406030204" pitchFamily="18" charset="0"/>
                              <a:ea typeface="Cambria Math" panose="02040503050406030204" pitchFamily="18" charset="0"/>
                            </a:rPr>
                            <m:t>−2</m:t>
                          </m:r>
                        </m:sup>
                      </m:sSubSup>
                      <m:r>
                        <a:rPr lang="en-US" sz="4000" b="0" i="1" smtClean="0">
                          <a:solidFill>
                            <a:srgbClr val="E9D5CC"/>
                          </a:solidFill>
                          <a:latin typeface="Cambria Math" panose="02040503050406030204" pitchFamily="18" charset="0"/>
                          <a:ea typeface="Cambria Math" panose="02040503050406030204" pitchFamily="18" charset="0"/>
                        </a:rPr>
                        <m:t>+6</m:t>
                      </m:r>
                      <m:sSup>
                        <m:sSupPr>
                          <m:ctrlPr>
                            <a:rPr lang="en-US" sz="4000" b="0" i="1" smtClean="0">
                              <a:solidFill>
                                <a:srgbClr val="E9D5CC"/>
                              </a:solidFill>
                              <a:latin typeface="Cambria Math" panose="02040503050406030204" pitchFamily="18" charset="0"/>
                              <a:ea typeface="Cambria Math" panose="02040503050406030204" pitchFamily="18" charset="0"/>
                            </a:rPr>
                          </m:ctrlPr>
                        </m:sSupPr>
                        <m:e>
                          <m:r>
                            <a:rPr lang="en-US" sz="4000" b="0" i="1" smtClean="0">
                              <a:solidFill>
                                <a:srgbClr val="E9D5CC"/>
                              </a:solidFill>
                              <a:latin typeface="Cambria Math" panose="02040503050406030204" pitchFamily="18" charset="0"/>
                              <a:ea typeface="Cambria Math" panose="02040503050406030204" pitchFamily="18" charset="0"/>
                            </a:rPr>
                            <m:t>𝐻</m:t>
                          </m:r>
                        </m:e>
                        <m:sup>
                          <m:r>
                            <a:rPr lang="en-US" sz="4000" b="0" i="1" smtClean="0">
                              <a:solidFill>
                                <a:srgbClr val="E9D5CC"/>
                              </a:solidFill>
                              <a:latin typeface="Cambria Math" panose="02040503050406030204" pitchFamily="18" charset="0"/>
                              <a:ea typeface="Cambria Math" panose="02040503050406030204" pitchFamily="18" charset="0"/>
                            </a:rPr>
                            <m:t>+</m:t>
                          </m:r>
                        </m:sup>
                      </m:sSup>
                      <m:r>
                        <a:rPr lang="en-US" sz="4000" b="0" i="1" smtClean="0">
                          <a:solidFill>
                            <a:srgbClr val="E9D5CC"/>
                          </a:solidFill>
                          <a:latin typeface="Cambria Math" panose="02040503050406030204" pitchFamily="18" charset="0"/>
                          <a:ea typeface="Cambria Math" panose="02040503050406030204" pitchFamily="18" charset="0"/>
                        </a:rPr>
                        <m:t>+</m:t>
                      </m:r>
                      <m:sSub>
                        <m:sSubPr>
                          <m:ctrlPr>
                            <a:rPr lang="en-US" sz="4000" b="0" i="1" smtClean="0">
                              <a:solidFill>
                                <a:srgbClr val="E9D5CC"/>
                              </a:solidFill>
                              <a:latin typeface="Cambria Math" panose="02040503050406030204" pitchFamily="18" charset="0"/>
                              <a:ea typeface="Cambria Math" panose="02040503050406030204" pitchFamily="18" charset="0"/>
                            </a:rPr>
                          </m:ctrlPr>
                        </m:sSubPr>
                        <m:e>
                          <m:r>
                            <a:rPr lang="en-US" sz="4000" b="0" i="1" smtClean="0">
                              <a:solidFill>
                                <a:srgbClr val="E9D5CC"/>
                              </a:solidFill>
                              <a:latin typeface="Cambria Math" panose="02040503050406030204" pitchFamily="18" charset="0"/>
                              <a:ea typeface="Cambria Math" panose="02040503050406030204" pitchFamily="18" charset="0"/>
                            </a:rPr>
                            <m:t>𝐻</m:t>
                          </m:r>
                        </m:e>
                        <m:sub>
                          <m:r>
                            <a:rPr lang="en-US" sz="4000" b="0" i="1" smtClean="0">
                              <a:solidFill>
                                <a:srgbClr val="E9D5CC"/>
                              </a:solidFill>
                              <a:latin typeface="Cambria Math" panose="02040503050406030204" pitchFamily="18" charset="0"/>
                              <a:ea typeface="Cambria Math" panose="02040503050406030204" pitchFamily="18" charset="0"/>
                            </a:rPr>
                            <m:t>2</m:t>
                          </m:r>
                        </m:sub>
                      </m:sSub>
                      <m:r>
                        <a:rPr lang="en-US" sz="4000" b="0" i="1" smtClean="0">
                          <a:solidFill>
                            <a:srgbClr val="E9D5CC"/>
                          </a:solidFill>
                          <a:latin typeface="Cambria Math" panose="02040503050406030204" pitchFamily="18" charset="0"/>
                          <a:ea typeface="Cambria Math" panose="02040503050406030204" pitchFamily="18" charset="0"/>
                        </a:rPr>
                        <m:t>𝑆</m:t>
                      </m:r>
                    </m:oMath>
                  </m:oMathPara>
                </a14:m>
                <a:endParaRPr lang="en-US" sz="4000" dirty="0"/>
              </a:p>
            </p:txBody>
          </p:sp>
        </mc:Choice>
        <mc:Fallback>
          <p:sp>
            <p:nvSpPr>
              <p:cNvPr id="8" name="TextBox 7">
                <a:extLst>
                  <a:ext uri="{FF2B5EF4-FFF2-40B4-BE49-F238E27FC236}">
                    <a16:creationId xmlns:a16="http://schemas.microsoft.com/office/drawing/2014/main" id="{67E1475E-0AF4-4850-8ACA-D7C553333867}"/>
                  </a:ext>
                </a:extLst>
              </p:cNvPr>
              <p:cNvSpPr txBox="1">
                <a:spLocks noRot="1" noChangeAspect="1" noMove="1" noResize="1" noEditPoints="1" noAdjustHandles="1" noChangeArrowheads="1" noChangeShapeType="1" noTextEdit="1"/>
              </p:cNvSpPr>
              <p:nvPr/>
            </p:nvSpPr>
            <p:spPr>
              <a:xfrm>
                <a:off x="2843621" y="2462302"/>
                <a:ext cx="8912949" cy="71449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B237B6D0-55D4-482A-8512-FC46B1F2CFA2}"/>
                  </a:ext>
                </a:extLst>
              </p:cNvPr>
              <p:cNvSpPr txBox="1">
                <a:spLocks/>
              </p:cNvSpPr>
              <p:nvPr/>
            </p:nvSpPr>
            <p:spPr>
              <a:xfrm>
                <a:off x="1068707" y="4591858"/>
                <a:ext cx="10452428" cy="1112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14:m>
                  <m:oMath xmlns:m="http://schemas.openxmlformats.org/officeDocument/2006/math">
                    <m:sSubSup>
                      <m:sSubSupPr>
                        <m:ctrlPr>
                          <a:rPr lang="en-US" sz="3200" i="1" smtClean="0">
                            <a:solidFill>
                              <a:srgbClr val="E9D5CC"/>
                            </a:solidFill>
                            <a:latin typeface="Cambria Math" panose="02040503050406030204" pitchFamily="18" charset="0"/>
                          </a:rPr>
                        </m:ctrlPr>
                      </m:sSubSupPr>
                      <m:e>
                        <m:r>
                          <a:rPr lang="en-US" sz="3200" i="1" smtClean="0">
                            <a:solidFill>
                              <a:srgbClr val="E9D5CC"/>
                            </a:solidFill>
                            <a:latin typeface="Cambria Math" panose="02040503050406030204" pitchFamily="18" charset="0"/>
                          </a:rPr>
                          <m:t>𝑆𝑂</m:t>
                        </m:r>
                      </m:e>
                      <m:sub>
                        <m:r>
                          <a:rPr lang="en-US" sz="3200" i="1" smtClean="0">
                            <a:solidFill>
                              <a:srgbClr val="E9D5CC"/>
                            </a:solidFill>
                            <a:latin typeface="Cambria Math" panose="02040503050406030204" pitchFamily="18" charset="0"/>
                          </a:rPr>
                          <m:t>4</m:t>
                        </m:r>
                      </m:sub>
                      <m:sup>
                        <m:r>
                          <a:rPr lang="en-US" sz="3200" i="1" smtClean="0">
                            <a:solidFill>
                              <a:srgbClr val="E9D5CC"/>
                            </a:solidFill>
                            <a:latin typeface="Cambria Math" panose="02040503050406030204" pitchFamily="18" charset="0"/>
                          </a:rPr>
                          <m:t>−2</m:t>
                        </m:r>
                      </m:sup>
                    </m:sSubSup>
                  </m:oMath>
                </a14:m>
                <a:r>
                  <a:rPr lang="en-US" sz="3200" dirty="0">
                    <a:solidFill>
                      <a:srgbClr val="E9D5CC"/>
                    </a:solidFill>
                  </a:rPr>
                  <a:t>(sulfate) can be produced in two reactions.</a:t>
                </a:r>
              </a:p>
              <a:p>
                <a:pPr>
                  <a:buFontTx/>
                  <a:buChar char="-"/>
                </a:pPr>
                <a:r>
                  <a:rPr lang="en-US" sz="3200" dirty="0">
                    <a:solidFill>
                      <a:srgbClr val="E9D5CC"/>
                    </a:solidFill>
                  </a:rPr>
                  <a:t>Via oxidation-reduction and disproportionation reactions.</a:t>
                </a:r>
              </a:p>
              <a:p>
                <a:pPr>
                  <a:buFontTx/>
                  <a:buChar char="-"/>
                </a:pPr>
                <a:endParaRPr lang="en-US" sz="3200" dirty="0">
                  <a:solidFill>
                    <a:srgbClr val="E9D5CC"/>
                  </a:solidFill>
                </a:endParaRPr>
              </a:p>
            </p:txBody>
          </p:sp>
        </mc:Choice>
        <mc:Fallback>
          <p:sp>
            <p:nvSpPr>
              <p:cNvPr id="9" name="Content Placeholder 2">
                <a:extLst>
                  <a:ext uri="{FF2B5EF4-FFF2-40B4-BE49-F238E27FC236}">
                    <a16:creationId xmlns:a16="http://schemas.microsoft.com/office/drawing/2014/main" id="{B237B6D0-55D4-482A-8512-FC46B1F2CFA2}"/>
                  </a:ext>
                </a:extLst>
              </p:cNvPr>
              <p:cNvSpPr txBox="1">
                <a:spLocks noRot="1" noChangeAspect="1" noMove="1" noResize="1" noEditPoints="1" noAdjustHandles="1" noChangeArrowheads="1" noChangeShapeType="1" noTextEdit="1"/>
              </p:cNvSpPr>
              <p:nvPr/>
            </p:nvSpPr>
            <p:spPr>
              <a:xfrm>
                <a:off x="1068707" y="4591858"/>
                <a:ext cx="10452428" cy="1112011"/>
              </a:xfrm>
              <a:prstGeom prst="rect">
                <a:avLst/>
              </a:prstGeom>
              <a:blipFill>
                <a:blip r:embed="rId4"/>
                <a:stretch>
                  <a:fillRect l="-1516" t="-10383" b="-17486"/>
                </a:stretch>
              </a:blipFill>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DCD9A790-485D-413A-8845-24A7E3F14040}"/>
              </a:ext>
            </a:extLst>
          </p:cNvPr>
          <p:cNvSpPr txBox="1">
            <a:spLocks/>
          </p:cNvSpPr>
          <p:nvPr/>
        </p:nvSpPr>
        <p:spPr>
          <a:xfrm>
            <a:off x="832757" y="2560220"/>
            <a:ext cx="2464849" cy="456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E9D5CC"/>
                </a:solidFill>
              </a:rPr>
              <a:t> Reaction 1: </a:t>
            </a:r>
          </a:p>
        </p:txBody>
      </p:sp>
      <p:sp>
        <p:nvSpPr>
          <p:cNvPr id="12" name="Content Placeholder 2">
            <a:extLst>
              <a:ext uri="{FF2B5EF4-FFF2-40B4-BE49-F238E27FC236}">
                <a16:creationId xmlns:a16="http://schemas.microsoft.com/office/drawing/2014/main" id="{1A9FA5F3-7067-46B2-9AE0-FEF1AE1607F7}"/>
              </a:ext>
            </a:extLst>
          </p:cNvPr>
          <p:cNvSpPr txBox="1">
            <a:spLocks/>
          </p:cNvSpPr>
          <p:nvPr/>
        </p:nvSpPr>
        <p:spPr>
          <a:xfrm>
            <a:off x="1068707" y="3122590"/>
            <a:ext cx="2228899" cy="456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E9D5CC"/>
                </a:solidFill>
              </a:rPr>
              <a:t> Reaction 2: </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4DAC017-FC4D-4E2F-890B-C186D22CAD4F}"/>
                  </a:ext>
                </a:extLst>
              </p:cNvPr>
              <p:cNvSpPr txBox="1"/>
              <p:nvPr/>
            </p:nvSpPr>
            <p:spPr>
              <a:xfrm>
                <a:off x="3559674" y="3054274"/>
                <a:ext cx="5679632" cy="714491"/>
              </a:xfrm>
              <a:prstGeom prst="rect">
                <a:avLst/>
              </a:prstGeom>
              <a:noFill/>
            </p:spPr>
            <p:txBody>
              <a:bodyPr wrap="none" rtlCol="0">
                <a:spAutoFit/>
              </a:bodyPr>
              <a:lstStyle/>
              <a:p>
                <a14:m>
                  <m:oMath xmlns:m="http://schemas.openxmlformats.org/officeDocument/2006/math">
                    <m:sSub>
                      <m:sSubPr>
                        <m:ctrlPr>
                          <a:rPr lang="en-US" sz="4000" i="1" smtClean="0">
                            <a:solidFill>
                              <a:srgbClr val="EFCDAA"/>
                            </a:solidFill>
                            <a:latin typeface="Cambria Math" panose="02040503050406030204" pitchFamily="18" charset="0"/>
                          </a:rPr>
                        </m:ctrlPr>
                      </m:sSubPr>
                      <m:e>
                        <m:r>
                          <a:rPr lang="en-US" sz="4000" b="0" i="1" smtClean="0">
                            <a:solidFill>
                              <a:srgbClr val="EFCDAA"/>
                            </a:solidFill>
                            <a:latin typeface="Cambria Math" panose="02040503050406030204" pitchFamily="18" charset="0"/>
                          </a:rPr>
                          <m:t>𝐻</m:t>
                        </m:r>
                      </m:e>
                      <m:sub>
                        <m:r>
                          <a:rPr lang="en-US" sz="4000" b="0" i="1" smtClean="0">
                            <a:solidFill>
                              <a:srgbClr val="EFCDAA"/>
                            </a:solidFill>
                            <a:latin typeface="Cambria Math" panose="02040503050406030204" pitchFamily="18" charset="0"/>
                          </a:rPr>
                          <m:t>2</m:t>
                        </m:r>
                      </m:sub>
                    </m:sSub>
                    <m:r>
                      <a:rPr lang="en-US" sz="4000" b="0" i="1" smtClean="0">
                        <a:solidFill>
                          <a:srgbClr val="EFCDAA"/>
                        </a:solidFill>
                        <a:latin typeface="Cambria Math" panose="02040503050406030204" pitchFamily="18" charset="0"/>
                      </a:rPr>
                      <m:t>𝑆</m:t>
                    </m:r>
                  </m:oMath>
                </a14:m>
                <a:r>
                  <a:rPr lang="en-US" sz="4000" dirty="0">
                    <a:solidFill>
                      <a:srgbClr val="EFCDAA"/>
                    </a:solidFill>
                  </a:rPr>
                  <a:t> +2</a:t>
                </a:r>
                <a14:m>
                  <m:oMath xmlns:m="http://schemas.openxmlformats.org/officeDocument/2006/math">
                    <m:sSub>
                      <m:sSubPr>
                        <m:ctrlPr>
                          <a:rPr lang="en-US" sz="4000" i="1" dirty="0" smtClean="0">
                            <a:solidFill>
                              <a:srgbClr val="E9D5CC"/>
                            </a:solidFill>
                            <a:latin typeface="Cambria Math" panose="02040503050406030204" pitchFamily="18" charset="0"/>
                            <a:ea typeface="Cambria Math" panose="02040503050406030204" pitchFamily="18" charset="0"/>
                          </a:rPr>
                        </m:ctrlPr>
                      </m:sSubPr>
                      <m:e>
                        <m:r>
                          <a:rPr lang="en-US" sz="4000" b="0" i="1" dirty="0" smtClean="0">
                            <a:solidFill>
                              <a:srgbClr val="E9D5CC"/>
                            </a:solidFill>
                            <a:latin typeface="Cambria Math" panose="02040503050406030204" pitchFamily="18" charset="0"/>
                            <a:ea typeface="Cambria Math" panose="02040503050406030204" pitchFamily="18" charset="0"/>
                          </a:rPr>
                          <m:t>𝑂</m:t>
                        </m:r>
                      </m:e>
                      <m:sub>
                        <m:r>
                          <a:rPr lang="en-US" sz="4000" b="0" i="1" dirty="0" smtClean="0">
                            <a:solidFill>
                              <a:srgbClr val="E9D5CC"/>
                            </a:solidFill>
                            <a:latin typeface="Cambria Math" panose="02040503050406030204" pitchFamily="18" charset="0"/>
                            <a:ea typeface="Cambria Math" panose="02040503050406030204" pitchFamily="18" charset="0"/>
                          </a:rPr>
                          <m:t>2</m:t>
                        </m:r>
                      </m:sub>
                    </m:sSub>
                    <m:r>
                      <a:rPr lang="en-US" sz="4000" b="0" i="1" dirty="0" smtClean="0">
                        <a:solidFill>
                          <a:srgbClr val="E9D5CC"/>
                        </a:solidFill>
                        <a:latin typeface="Cambria Math" panose="02040503050406030204" pitchFamily="18" charset="0"/>
                        <a:ea typeface="Cambria Math" panose="02040503050406030204" pitchFamily="18" charset="0"/>
                      </a:rPr>
                      <m:t>→</m:t>
                    </m:r>
                    <m:r>
                      <a:rPr lang="en-US" sz="4000" i="1">
                        <a:solidFill>
                          <a:srgbClr val="E9D5CC"/>
                        </a:solidFill>
                        <a:latin typeface="Cambria Math" panose="02040503050406030204" pitchFamily="18" charset="0"/>
                        <a:ea typeface="Cambria Math" panose="02040503050406030204" pitchFamily="18" charset="0"/>
                      </a:rPr>
                      <m:t>𝑆</m:t>
                    </m:r>
                    <m:sSubSup>
                      <m:sSubSupPr>
                        <m:ctrlPr>
                          <a:rPr lang="en-US" sz="4000" i="1">
                            <a:solidFill>
                              <a:srgbClr val="E9D5CC"/>
                            </a:solidFill>
                            <a:latin typeface="Cambria Math" panose="02040503050406030204" pitchFamily="18" charset="0"/>
                            <a:ea typeface="Cambria Math" panose="02040503050406030204" pitchFamily="18" charset="0"/>
                          </a:rPr>
                        </m:ctrlPr>
                      </m:sSubSupPr>
                      <m:e>
                        <m:r>
                          <a:rPr lang="en-US" sz="4000" i="1">
                            <a:solidFill>
                              <a:srgbClr val="E9D5CC"/>
                            </a:solidFill>
                            <a:latin typeface="Cambria Math" panose="02040503050406030204" pitchFamily="18" charset="0"/>
                            <a:ea typeface="Cambria Math" panose="02040503050406030204" pitchFamily="18" charset="0"/>
                          </a:rPr>
                          <m:t>𝑂</m:t>
                        </m:r>
                      </m:e>
                      <m:sub>
                        <m:r>
                          <a:rPr lang="en-US" sz="4000" i="1">
                            <a:solidFill>
                              <a:srgbClr val="E9D5CC"/>
                            </a:solidFill>
                            <a:latin typeface="Cambria Math" panose="02040503050406030204" pitchFamily="18" charset="0"/>
                            <a:ea typeface="Cambria Math" panose="02040503050406030204" pitchFamily="18" charset="0"/>
                          </a:rPr>
                          <m:t>4</m:t>
                        </m:r>
                      </m:sub>
                      <m:sup>
                        <m:r>
                          <a:rPr lang="en-US" sz="4000" i="1">
                            <a:solidFill>
                              <a:srgbClr val="E9D5CC"/>
                            </a:solidFill>
                            <a:latin typeface="Cambria Math" panose="02040503050406030204" pitchFamily="18" charset="0"/>
                            <a:ea typeface="Cambria Math" panose="02040503050406030204" pitchFamily="18" charset="0"/>
                          </a:rPr>
                          <m:t>−2</m:t>
                        </m:r>
                      </m:sup>
                    </m:sSubSup>
                    <m:r>
                      <a:rPr lang="en-US" sz="4000" b="0" i="1" smtClean="0">
                        <a:solidFill>
                          <a:srgbClr val="E9D5CC"/>
                        </a:solidFill>
                        <a:latin typeface="Cambria Math" panose="02040503050406030204" pitchFamily="18" charset="0"/>
                        <a:ea typeface="Cambria Math" panose="02040503050406030204" pitchFamily="18" charset="0"/>
                      </a:rPr>
                      <m:t>+2</m:t>
                    </m:r>
                    <m:sSup>
                      <m:sSupPr>
                        <m:ctrlPr>
                          <a:rPr lang="en-US" sz="4000" i="1">
                            <a:solidFill>
                              <a:srgbClr val="E9D5CC"/>
                            </a:solidFill>
                            <a:latin typeface="Cambria Math" panose="02040503050406030204" pitchFamily="18" charset="0"/>
                            <a:ea typeface="Cambria Math" panose="02040503050406030204" pitchFamily="18" charset="0"/>
                          </a:rPr>
                        </m:ctrlPr>
                      </m:sSupPr>
                      <m:e>
                        <m:r>
                          <a:rPr lang="en-US" sz="4000" i="1">
                            <a:solidFill>
                              <a:srgbClr val="E9D5CC"/>
                            </a:solidFill>
                            <a:latin typeface="Cambria Math" panose="02040503050406030204" pitchFamily="18" charset="0"/>
                            <a:ea typeface="Cambria Math" panose="02040503050406030204" pitchFamily="18" charset="0"/>
                          </a:rPr>
                          <m:t>𝐻</m:t>
                        </m:r>
                      </m:e>
                      <m:sup>
                        <m:r>
                          <a:rPr lang="en-US" sz="4000" i="1">
                            <a:solidFill>
                              <a:srgbClr val="E9D5CC"/>
                            </a:solidFill>
                            <a:latin typeface="Cambria Math" panose="02040503050406030204" pitchFamily="18" charset="0"/>
                            <a:ea typeface="Cambria Math" panose="02040503050406030204" pitchFamily="18" charset="0"/>
                          </a:rPr>
                          <m:t>+</m:t>
                        </m:r>
                      </m:sup>
                    </m:sSup>
                  </m:oMath>
                </a14:m>
                <a:endParaRPr lang="en-US" sz="4000" dirty="0">
                  <a:solidFill>
                    <a:srgbClr val="EFCDAA"/>
                  </a:solidFill>
                </a:endParaRPr>
              </a:p>
            </p:txBody>
          </p:sp>
        </mc:Choice>
        <mc:Fallback>
          <p:sp>
            <p:nvSpPr>
              <p:cNvPr id="4" name="TextBox 3">
                <a:extLst>
                  <a:ext uri="{FF2B5EF4-FFF2-40B4-BE49-F238E27FC236}">
                    <a16:creationId xmlns:a16="http://schemas.microsoft.com/office/drawing/2014/main" id="{34DAC017-FC4D-4E2F-890B-C186D22CAD4F}"/>
                  </a:ext>
                </a:extLst>
              </p:cNvPr>
              <p:cNvSpPr txBox="1">
                <a:spLocks noRot="1" noChangeAspect="1" noMove="1" noResize="1" noEditPoints="1" noAdjustHandles="1" noChangeArrowheads="1" noChangeShapeType="1" noTextEdit="1"/>
              </p:cNvSpPr>
              <p:nvPr/>
            </p:nvSpPr>
            <p:spPr>
              <a:xfrm>
                <a:off x="3559674" y="3054274"/>
                <a:ext cx="5679632" cy="714491"/>
              </a:xfrm>
              <a:prstGeom prst="rect">
                <a:avLst/>
              </a:prstGeom>
              <a:blipFill>
                <a:blip r:embed="rId5"/>
                <a:stretch>
                  <a:fillRect t="-13675" b="-36752"/>
                </a:stretch>
              </a:blipFill>
            </p:spPr>
            <p:txBody>
              <a:bodyPr/>
              <a:lstStyle/>
              <a:p>
                <a:r>
                  <a:rPr lang="en-US">
                    <a:noFill/>
                  </a:rPr>
                  <a:t> </a:t>
                </a:r>
              </a:p>
            </p:txBody>
          </p:sp>
        </mc:Fallback>
      </mc:AlternateContent>
    </p:spTree>
    <p:extLst>
      <p:ext uri="{BB962C8B-B14F-4D97-AF65-F5344CB8AC3E}">
        <p14:creationId xmlns:p14="http://schemas.microsoft.com/office/powerpoint/2010/main" val="416914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8302E"/>
        </a:solidFill>
        <a:effectLst/>
      </p:bgPr>
    </p:bg>
    <p:spTree>
      <p:nvGrpSpPr>
        <p:cNvPr id="1" name=""/>
        <p:cNvGrpSpPr/>
        <p:nvPr/>
      </p:nvGrpSpPr>
      <p:grpSpPr>
        <a:xfrm>
          <a:off x="0" y="0"/>
          <a:ext cx="0" cy="0"/>
          <a:chOff x="0" y="0"/>
          <a:chExt cx="0" cy="0"/>
        </a:xfrm>
      </p:grpSpPr>
      <p:pic>
        <p:nvPicPr>
          <p:cNvPr id="19" name="Picture 18" descr="Chart, scatter chart&#10;&#10;Description automatically generated">
            <a:extLst>
              <a:ext uri="{FF2B5EF4-FFF2-40B4-BE49-F238E27FC236}">
                <a16:creationId xmlns:a16="http://schemas.microsoft.com/office/drawing/2014/main" id="{EAA57C4F-5116-4493-AF25-6944101EC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836" y="1001997"/>
            <a:ext cx="4659141" cy="2708530"/>
          </a:xfrm>
          <a:prstGeom prst="rect">
            <a:avLst/>
          </a:prstGeom>
        </p:spPr>
      </p:pic>
      <p:sp>
        <p:nvSpPr>
          <p:cNvPr id="2" name="Title 1">
            <a:extLst>
              <a:ext uri="{FF2B5EF4-FFF2-40B4-BE49-F238E27FC236}">
                <a16:creationId xmlns:a16="http://schemas.microsoft.com/office/drawing/2014/main" id="{B08AD369-E21E-40CC-9D74-4DEAA0BA5482}"/>
              </a:ext>
            </a:extLst>
          </p:cNvPr>
          <p:cNvSpPr>
            <a:spLocks noGrp="1"/>
          </p:cNvSpPr>
          <p:nvPr>
            <p:ph type="title"/>
          </p:nvPr>
        </p:nvSpPr>
        <p:spPr>
          <a:xfrm>
            <a:off x="166255" y="-149219"/>
            <a:ext cx="4626462" cy="1325563"/>
          </a:xfrm>
        </p:spPr>
        <p:txBody>
          <a:bodyPr/>
          <a:lstStyle/>
          <a:p>
            <a:r>
              <a:rPr lang="en-US" sz="4400" b="0" i="0" baseline="0" dirty="0">
                <a:solidFill>
                  <a:srgbClr val="D19A73"/>
                </a:solidFill>
                <a:effectLst/>
              </a:rPr>
              <a:t>SO₄</a:t>
            </a:r>
            <a:r>
              <a:rPr lang="en-US" sz="4400" b="0" i="0" baseline="0" dirty="0">
                <a:solidFill>
                  <a:srgbClr val="D19A73"/>
                </a:solidFill>
              </a:rPr>
              <a:t> </a:t>
            </a:r>
            <a:r>
              <a:rPr lang="en-US" dirty="0">
                <a:solidFill>
                  <a:srgbClr val="D19A73"/>
                </a:solidFill>
              </a:rPr>
              <a:t>v. Time (GOPA)</a:t>
            </a:r>
          </a:p>
        </p:txBody>
      </p:sp>
      <p:sp>
        <p:nvSpPr>
          <p:cNvPr id="6" name="Rectangle 5">
            <a:extLst>
              <a:ext uri="{FF2B5EF4-FFF2-40B4-BE49-F238E27FC236}">
                <a16:creationId xmlns:a16="http://schemas.microsoft.com/office/drawing/2014/main" id="{A99DD1C1-E294-4D72-A2E0-431F6C760BE3}"/>
              </a:ext>
            </a:extLst>
          </p:cNvPr>
          <p:cNvSpPr/>
          <p:nvPr/>
        </p:nvSpPr>
        <p:spPr>
          <a:xfrm>
            <a:off x="166255" y="166255"/>
            <a:ext cx="11887200" cy="6567054"/>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hart, scatter chart&#10;&#10;Description automatically generated">
            <a:extLst>
              <a:ext uri="{FF2B5EF4-FFF2-40B4-BE49-F238E27FC236}">
                <a16:creationId xmlns:a16="http://schemas.microsoft.com/office/drawing/2014/main" id="{343EDF67-07E7-4E7E-9482-E6C514354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928" y="983273"/>
            <a:ext cx="4920388" cy="2679957"/>
          </a:xfrm>
          <a:prstGeom prst="rect">
            <a:avLst/>
          </a:prstGeom>
        </p:spPr>
      </p:pic>
      <p:pic>
        <p:nvPicPr>
          <p:cNvPr id="21" name="Picture 20" descr="Chart, scatter chart&#10;&#10;Description automatically generated">
            <a:extLst>
              <a:ext uri="{FF2B5EF4-FFF2-40B4-BE49-F238E27FC236}">
                <a16:creationId xmlns:a16="http://schemas.microsoft.com/office/drawing/2014/main" id="{C397433C-B3D0-4FE8-8B69-8C1A3F51E9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3839" y="3769203"/>
            <a:ext cx="4749338" cy="2651760"/>
          </a:xfrm>
          <a:prstGeom prst="rect">
            <a:avLst/>
          </a:prstGeom>
        </p:spPr>
      </p:pic>
      <p:pic>
        <p:nvPicPr>
          <p:cNvPr id="25" name="Picture 24" descr="Chart, scatter chart&#10;&#10;Description automatically generated">
            <a:extLst>
              <a:ext uri="{FF2B5EF4-FFF2-40B4-BE49-F238E27FC236}">
                <a16:creationId xmlns:a16="http://schemas.microsoft.com/office/drawing/2014/main" id="{5ABCBB96-7B11-45AC-A5A4-D533A8E855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5928" y="3769202"/>
            <a:ext cx="4920388" cy="2713703"/>
          </a:xfrm>
          <a:prstGeom prst="rect">
            <a:avLst/>
          </a:prstGeom>
        </p:spPr>
      </p:pic>
      <p:cxnSp>
        <p:nvCxnSpPr>
          <p:cNvPr id="8" name="Straight Connector 7">
            <a:extLst>
              <a:ext uri="{FF2B5EF4-FFF2-40B4-BE49-F238E27FC236}">
                <a16:creationId xmlns:a16="http://schemas.microsoft.com/office/drawing/2014/main" id="{A9567779-9413-47BD-9A11-A00E469661F8}"/>
              </a:ext>
            </a:extLst>
          </p:cNvPr>
          <p:cNvCxnSpPr>
            <a:cxnSpLocks/>
          </p:cNvCxnSpPr>
          <p:nvPr/>
        </p:nvCxnSpPr>
        <p:spPr>
          <a:xfrm>
            <a:off x="3553022" y="1539115"/>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005E6A0-FB29-4534-8DEC-0B340E5D77FE}"/>
              </a:ext>
            </a:extLst>
          </p:cNvPr>
          <p:cNvCxnSpPr>
            <a:cxnSpLocks/>
          </p:cNvCxnSpPr>
          <p:nvPr/>
        </p:nvCxnSpPr>
        <p:spPr>
          <a:xfrm>
            <a:off x="4152111" y="1539114"/>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DB0CEA-E989-42B7-91E9-DEC976CB8EFD}"/>
              </a:ext>
            </a:extLst>
          </p:cNvPr>
          <p:cNvCxnSpPr>
            <a:cxnSpLocks/>
          </p:cNvCxnSpPr>
          <p:nvPr/>
        </p:nvCxnSpPr>
        <p:spPr>
          <a:xfrm>
            <a:off x="4629427" y="1523349"/>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AA99EA2-B181-408A-A7C7-9AB2779985D0}"/>
              </a:ext>
            </a:extLst>
          </p:cNvPr>
          <p:cNvCxnSpPr>
            <a:cxnSpLocks/>
          </p:cNvCxnSpPr>
          <p:nvPr/>
        </p:nvCxnSpPr>
        <p:spPr>
          <a:xfrm>
            <a:off x="4968156" y="1523349"/>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5EB6E8-E910-4338-B3F4-94FDA684AC93}"/>
              </a:ext>
            </a:extLst>
          </p:cNvPr>
          <p:cNvCxnSpPr>
            <a:cxnSpLocks/>
          </p:cNvCxnSpPr>
          <p:nvPr/>
        </p:nvCxnSpPr>
        <p:spPr>
          <a:xfrm>
            <a:off x="3458429" y="4277060"/>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6D109B-C192-40BC-AFA0-1270AF5605FA}"/>
              </a:ext>
            </a:extLst>
          </p:cNvPr>
          <p:cNvCxnSpPr>
            <a:cxnSpLocks/>
          </p:cNvCxnSpPr>
          <p:nvPr/>
        </p:nvCxnSpPr>
        <p:spPr>
          <a:xfrm>
            <a:off x="4152111" y="4277060"/>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B9A54ED-9C5E-446E-898D-60A8B5061CC6}"/>
              </a:ext>
            </a:extLst>
          </p:cNvPr>
          <p:cNvCxnSpPr>
            <a:cxnSpLocks/>
          </p:cNvCxnSpPr>
          <p:nvPr/>
        </p:nvCxnSpPr>
        <p:spPr>
          <a:xfrm>
            <a:off x="4640128" y="4277060"/>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D3F3B0-FB38-4689-A3B8-30C355A933FB}"/>
              </a:ext>
            </a:extLst>
          </p:cNvPr>
          <p:cNvCxnSpPr>
            <a:cxnSpLocks/>
          </p:cNvCxnSpPr>
          <p:nvPr/>
        </p:nvCxnSpPr>
        <p:spPr>
          <a:xfrm>
            <a:off x="4983921" y="4277060"/>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85CFAED-4804-485C-A581-CE2E402BE56F}"/>
              </a:ext>
            </a:extLst>
          </p:cNvPr>
          <p:cNvCxnSpPr>
            <a:cxnSpLocks/>
          </p:cNvCxnSpPr>
          <p:nvPr/>
        </p:nvCxnSpPr>
        <p:spPr>
          <a:xfrm>
            <a:off x="8481658" y="1491818"/>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D9FA55-8D42-41AE-8227-5EC731CC50F6}"/>
              </a:ext>
            </a:extLst>
          </p:cNvPr>
          <p:cNvCxnSpPr>
            <a:cxnSpLocks/>
          </p:cNvCxnSpPr>
          <p:nvPr/>
        </p:nvCxnSpPr>
        <p:spPr>
          <a:xfrm>
            <a:off x="9206872" y="1491818"/>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C59405A-7A0C-4BEE-B61C-18E5F42E45C8}"/>
              </a:ext>
            </a:extLst>
          </p:cNvPr>
          <p:cNvCxnSpPr>
            <a:cxnSpLocks/>
          </p:cNvCxnSpPr>
          <p:nvPr/>
        </p:nvCxnSpPr>
        <p:spPr>
          <a:xfrm>
            <a:off x="9706113" y="1491818"/>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B3011B-A02F-4D43-A708-3BFEE5795AE6}"/>
              </a:ext>
            </a:extLst>
          </p:cNvPr>
          <p:cNvCxnSpPr>
            <a:cxnSpLocks/>
          </p:cNvCxnSpPr>
          <p:nvPr/>
        </p:nvCxnSpPr>
        <p:spPr>
          <a:xfrm>
            <a:off x="10005658" y="1507584"/>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2C11F8-09C0-4C20-9979-4F57055B3BB1}"/>
              </a:ext>
            </a:extLst>
          </p:cNvPr>
          <p:cNvCxnSpPr>
            <a:cxnSpLocks/>
          </p:cNvCxnSpPr>
          <p:nvPr/>
        </p:nvCxnSpPr>
        <p:spPr>
          <a:xfrm>
            <a:off x="8481658" y="4308591"/>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C5B011A-FA6C-43E0-B54A-797BB42E1BC4}"/>
              </a:ext>
            </a:extLst>
          </p:cNvPr>
          <p:cNvCxnSpPr>
            <a:cxnSpLocks/>
          </p:cNvCxnSpPr>
          <p:nvPr/>
        </p:nvCxnSpPr>
        <p:spPr>
          <a:xfrm>
            <a:off x="9185471" y="4324355"/>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C35EC9-EDCC-4695-9DED-AD2ABD5D3631}"/>
              </a:ext>
            </a:extLst>
          </p:cNvPr>
          <p:cNvCxnSpPr>
            <a:cxnSpLocks/>
          </p:cNvCxnSpPr>
          <p:nvPr/>
        </p:nvCxnSpPr>
        <p:spPr>
          <a:xfrm>
            <a:off x="9716433" y="4324355"/>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7EE6E7-92FB-4806-A6F5-8C73FF990D8F}"/>
              </a:ext>
            </a:extLst>
          </p:cNvPr>
          <p:cNvCxnSpPr>
            <a:cxnSpLocks/>
          </p:cNvCxnSpPr>
          <p:nvPr/>
        </p:nvCxnSpPr>
        <p:spPr>
          <a:xfrm>
            <a:off x="10005658" y="4308591"/>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22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83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D369-E21E-40CC-9D74-4DEAA0BA5482}"/>
              </a:ext>
            </a:extLst>
          </p:cNvPr>
          <p:cNvSpPr>
            <a:spLocks noGrp="1"/>
          </p:cNvSpPr>
          <p:nvPr>
            <p:ph type="title"/>
          </p:nvPr>
        </p:nvSpPr>
        <p:spPr>
          <a:xfrm>
            <a:off x="189807" y="-100392"/>
            <a:ext cx="5678978" cy="1325563"/>
          </a:xfrm>
        </p:spPr>
        <p:txBody>
          <a:bodyPr/>
          <a:lstStyle/>
          <a:p>
            <a:r>
              <a:rPr lang="en-US" dirty="0">
                <a:solidFill>
                  <a:srgbClr val="D19A73"/>
                </a:solidFill>
              </a:rPr>
              <a:t>pH v. Time (GOPA)</a:t>
            </a:r>
          </a:p>
        </p:txBody>
      </p:sp>
      <p:sp>
        <p:nvSpPr>
          <p:cNvPr id="10" name="Rectangle 9">
            <a:extLst>
              <a:ext uri="{FF2B5EF4-FFF2-40B4-BE49-F238E27FC236}">
                <a16:creationId xmlns:a16="http://schemas.microsoft.com/office/drawing/2014/main" id="{E5941AAD-42E0-41CC-9BC2-DC0D07D12FA4}"/>
              </a:ext>
            </a:extLst>
          </p:cNvPr>
          <p:cNvSpPr/>
          <p:nvPr/>
        </p:nvSpPr>
        <p:spPr>
          <a:xfrm>
            <a:off x="166255" y="166255"/>
            <a:ext cx="11887200" cy="6567054"/>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 scatter chart&#10;&#10;Description automatically generated">
            <a:extLst>
              <a:ext uri="{FF2B5EF4-FFF2-40B4-BE49-F238E27FC236}">
                <a16:creationId xmlns:a16="http://schemas.microsoft.com/office/drawing/2014/main" id="{F95845BB-B607-4AC6-9A6C-E173EB86B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216" y="3826131"/>
            <a:ext cx="4556523" cy="2643872"/>
          </a:xfrm>
          <a:prstGeom prst="rect">
            <a:avLst/>
          </a:prstGeom>
        </p:spPr>
      </p:pic>
      <p:pic>
        <p:nvPicPr>
          <p:cNvPr id="13" name="Picture 12" descr="Chart, scatter chart&#10;&#10;Description automatically generated">
            <a:extLst>
              <a:ext uri="{FF2B5EF4-FFF2-40B4-BE49-F238E27FC236}">
                <a16:creationId xmlns:a16="http://schemas.microsoft.com/office/drawing/2014/main" id="{F2E28CAF-54E9-4CAC-AD63-ED707F908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057" y="3826131"/>
            <a:ext cx="4389050" cy="2583567"/>
          </a:xfrm>
          <a:prstGeom prst="rect">
            <a:avLst/>
          </a:prstGeom>
        </p:spPr>
      </p:pic>
      <p:pic>
        <p:nvPicPr>
          <p:cNvPr id="15" name="Picture 14" descr="Chart, scatter chart&#10;&#10;Description automatically generated">
            <a:extLst>
              <a:ext uri="{FF2B5EF4-FFF2-40B4-BE49-F238E27FC236}">
                <a16:creationId xmlns:a16="http://schemas.microsoft.com/office/drawing/2014/main" id="{8208D65E-F9AC-49E0-828E-00AEC3C0A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3216" y="1040883"/>
            <a:ext cx="4556524" cy="2668209"/>
          </a:xfrm>
          <a:prstGeom prst="rect">
            <a:avLst/>
          </a:prstGeom>
        </p:spPr>
      </p:pic>
      <p:cxnSp>
        <p:nvCxnSpPr>
          <p:cNvPr id="8" name="Straight Connector 7">
            <a:extLst>
              <a:ext uri="{FF2B5EF4-FFF2-40B4-BE49-F238E27FC236}">
                <a16:creationId xmlns:a16="http://schemas.microsoft.com/office/drawing/2014/main" id="{7E3579F7-8663-456A-802B-8C49223F790F}"/>
              </a:ext>
            </a:extLst>
          </p:cNvPr>
          <p:cNvCxnSpPr>
            <a:cxnSpLocks/>
          </p:cNvCxnSpPr>
          <p:nvPr/>
        </p:nvCxnSpPr>
        <p:spPr>
          <a:xfrm>
            <a:off x="8434362" y="1554880"/>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7402D2-C6C5-45C0-9E2C-036DEA340D48}"/>
              </a:ext>
            </a:extLst>
          </p:cNvPr>
          <p:cNvCxnSpPr>
            <a:cxnSpLocks/>
          </p:cNvCxnSpPr>
          <p:nvPr/>
        </p:nvCxnSpPr>
        <p:spPr>
          <a:xfrm>
            <a:off x="8954624" y="4345377"/>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5E1720-F762-4DF5-B103-E57F0E034750}"/>
              </a:ext>
            </a:extLst>
          </p:cNvPr>
          <p:cNvCxnSpPr>
            <a:cxnSpLocks/>
          </p:cNvCxnSpPr>
          <p:nvPr/>
        </p:nvCxnSpPr>
        <p:spPr>
          <a:xfrm>
            <a:off x="9742899" y="1570646"/>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830192-2E35-4472-AFA9-C42CA7F308C2}"/>
              </a:ext>
            </a:extLst>
          </p:cNvPr>
          <p:cNvCxnSpPr>
            <a:cxnSpLocks/>
          </p:cNvCxnSpPr>
          <p:nvPr/>
        </p:nvCxnSpPr>
        <p:spPr>
          <a:xfrm>
            <a:off x="9979381" y="1554880"/>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20E0B7-1DAC-4203-B284-90E5E219C909}"/>
              </a:ext>
            </a:extLst>
          </p:cNvPr>
          <p:cNvCxnSpPr>
            <a:cxnSpLocks/>
          </p:cNvCxnSpPr>
          <p:nvPr/>
        </p:nvCxnSpPr>
        <p:spPr>
          <a:xfrm>
            <a:off x="8308237" y="4345377"/>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D7C75-5A7E-4EA8-81A4-003AAFA48BA7}"/>
              </a:ext>
            </a:extLst>
          </p:cNvPr>
          <p:cNvCxnSpPr>
            <a:cxnSpLocks/>
          </p:cNvCxnSpPr>
          <p:nvPr/>
        </p:nvCxnSpPr>
        <p:spPr>
          <a:xfrm>
            <a:off x="9159575" y="1554880"/>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F1395FF-103C-4086-8BAB-1C59CB021B3B}"/>
              </a:ext>
            </a:extLst>
          </p:cNvPr>
          <p:cNvCxnSpPr>
            <a:cxnSpLocks/>
          </p:cNvCxnSpPr>
          <p:nvPr/>
        </p:nvCxnSpPr>
        <p:spPr>
          <a:xfrm>
            <a:off x="9506416" y="4329611"/>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4F5B11-31CC-451B-8D1E-4A82A5876CDC}"/>
              </a:ext>
            </a:extLst>
          </p:cNvPr>
          <p:cNvCxnSpPr>
            <a:cxnSpLocks/>
          </p:cNvCxnSpPr>
          <p:nvPr/>
        </p:nvCxnSpPr>
        <p:spPr>
          <a:xfrm>
            <a:off x="9790196" y="4313845"/>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2E06BB-3119-439D-8642-2ED3F50E6211}"/>
              </a:ext>
            </a:extLst>
          </p:cNvPr>
          <p:cNvCxnSpPr>
            <a:cxnSpLocks/>
          </p:cNvCxnSpPr>
          <p:nvPr/>
        </p:nvCxnSpPr>
        <p:spPr>
          <a:xfrm>
            <a:off x="4288031" y="4313845"/>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F7488D8-4B3B-4B60-9C5C-A6859EA3ABD1}"/>
              </a:ext>
            </a:extLst>
          </p:cNvPr>
          <p:cNvCxnSpPr>
            <a:cxnSpLocks/>
          </p:cNvCxnSpPr>
          <p:nvPr/>
        </p:nvCxnSpPr>
        <p:spPr>
          <a:xfrm>
            <a:off x="4824059" y="4313845"/>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B712DD1-0D07-4EAB-96F2-F0BA85FFFA22}"/>
              </a:ext>
            </a:extLst>
          </p:cNvPr>
          <p:cNvCxnSpPr>
            <a:cxnSpLocks/>
          </p:cNvCxnSpPr>
          <p:nvPr/>
        </p:nvCxnSpPr>
        <p:spPr>
          <a:xfrm>
            <a:off x="5060541" y="4313845"/>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B3AE2B-C035-4EFF-BBD5-DCFDB5B16239}"/>
              </a:ext>
            </a:extLst>
          </p:cNvPr>
          <p:cNvCxnSpPr>
            <a:cxnSpLocks/>
          </p:cNvCxnSpPr>
          <p:nvPr/>
        </p:nvCxnSpPr>
        <p:spPr>
          <a:xfrm>
            <a:off x="3657410" y="4329611"/>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4" name="Picture 3" descr="Chart, scatter chart&#10;&#10;Description automatically generated">
            <a:extLst>
              <a:ext uri="{FF2B5EF4-FFF2-40B4-BE49-F238E27FC236}">
                <a16:creationId xmlns:a16="http://schemas.microsoft.com/office/drawing/2014/main" id="{0161F1CB-B090-4E3D-BE50-1866048F38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8281" y="1093336"/>
            <a:ext cx="4442166" cy="2583566"/>
          </a:xfrm>
          <a:prstGeom prst="rect">
            <a:avLst/>
          </a:prstGeom>
        </p:spPr>
      </p:pic>
      <p:cxnSp>
        <p:nvCxnSpPr>
          <p:cNvPr id="24" name="Straight Connector 23">
            <a:extLst>
              <a:ext uri="{FF2B5EF4-FFF2-40B4-BE49-F238E27FC236}">
                <a16:creationId xmlns:a16="http://schemas.microsoft.com/office/drawing/2014/main" id="{418B9B2C-7C95-47B0-97C7-99C64F18F3BD}"/>
              </a:ext>
            </a:extLst>
          </p:cNvPr>
          <p:cNvCxnSpPr>
            <a:cxnSpLocks/>
          </p:cNvCxnSpPr>
          <p:nvPr/>
        </p:nvCxnSpPr>
        <p:spPr>
          <a:xfrm>
            <a:off x="3636200" y="1570646"/>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76EB8A-F4F7-48D0-9C37-F639EAFBE2A5}"/>
              </a:ext>
            </a:extLst>
          </p:cNvPr>
          <p:cNvCxnSpPr>
            <a:cxnSpLocks/>
          </p:cNvCxnSpPr>
          <p:nvPr/>
        </p:nvCxnSpPr>
        <p:spPr>
          <a:xfrm>
            <a:off x="4288031" y="1554880"/>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A9A1C2-31CA-41F7-92C3-51A3C1466A58}"/>
              </a:ext>
            </a:extLst>
          </p:cNvPr>
          <p:cNvCxnSpPr>
            <a:cxnSpLocks/>
          </p:cNvCxnSpPr>
          <p:nvPr/>
        </p:nvCxnSpPr>
        <p:spPr>
          <a:xfrm>
            <a:off x="4803037" y="1581156"/>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1CC0A2-0324-4586-B222-15536BDBAE66}"/>
              </a:ext>
            </a:extLst>
          </p:cNvPr>
          <p:cNvCxnSpPr>
            <a:cxnSpLocks/>
          </p:cNvCxnSpPr>
          <p:nvPr/>
        </p:nvCxnSpPr>
        <p:spPr>
          <a:xfrm>
            <a:off x="5102582" y="1596922"/>
            <a:ext cx="0" cy="140903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09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83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D369-E21E-40CC-9D74-4DEAA0BA5482}"/>
              </a:ext>
            </a:extLst>
          </p:cNvPr>
          <p:cNvSpPr>
            <a:spLocks noGrp="1"/>
          </p:cNvSpPr>
          <p:nvPr>
            <p:ph type="title"/>
          </p:nvPr>
        </p:nvSpPr>
        <p:spPr>
          <a:xfrm>
            <a:off x="308890" y="-162339"/>
            <a:ext cx="3999807" cy="1325563"/>
          </a:xfrm>
        </p:spPr>
        <p:txBody>
          <a:bodyPr/>
          <a:lstStyle/>
          <a:p>
            <a:r>
              <a:rPr lang="en-US" dirty="0">
                <a:solidFill>
                  <a:srgbClr val="D19A73"/>
                </a:solidFill>
              </a:rPr>
              <a:t>pH v. </a:t>
            </a:r>
            <a:r>
              <a:rPr lang="en-US" sz="4400" b="0" i="0" baseline="0" dirty="0">
                <a:solidFill>
                  <a:srgbClr val="D19A73"/>
                </a:solidFill>
                <a:effectLst/>
              </a:rPr>
              <a:t>SO₄ (</a:t>
            </a:r>
            <a:r>
              <a:rPr lang="en-US" dirty="0">
                <a:solidFill>
                  <a:srgbClr val="D19A73"/>
                </a:solidFill>
              </a:rPr>
              <a:t>GOPA)</a:t>
            </a:r>
          </a:p>
        </p:txBody>
      </p:sp>
      <p:sp>
        <p:nvSpPr>
          <p:cNvPr id="8" name="Rectangle 7">
            <a:extLst>
              <a:ext uri="{FF2B5EF4-FFF2-40B4-BE49-F238E27FC236}">
                <a16:creationId xmlns:a16="http://schemas.microsoft.com/office/drawing/2014/main" id="{25B5C363-6E9D-4053-AD46-B77E86692921}"/>
              </a:ext>
            </a:extLst>
          </p:cNvPr>
          <p:cNvSpPr/>
          <p:nvPr/>
        </p:nvSpPr>
        <p:spPr>
          <a:xfrm>
            <a:off x="166255" y="99752"/>
            <a:ext cx="11887200" cy="6716683"/>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hart, scatter chart&#10;&#10;Description automatically generated">
            <a:extLst>
              <a:ext uri="{FF2B5EF4-FFF2-40B4-BE49-F238E27FC236}">
                <a16:creationId xmlns:a16="http://schemas.microsoft.com/office/drawing/2014/main" id="{DEBCDE39-1D1F-463D-AC30-8093FCA6C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752" y="3789044"/>
            <a:ext cx="4816943" cy="2816147"/>
          </a:xfrm>
          <a:prstGeom prst="rect">
            <a:avLst/>
          </a:prstGeom>
        </p:spPr>
      </p:pic>
      <p:pic>
        <p:nvPicPr>
          <p:cNvPr id="20" name="Picture 19" descr="Chart, scatter chart&#10;&#10;Description automatically generated">
            <a:extLst>
              <a:ext uri="{FF2B5EF4-FFF2-40B4-BE49-F238E27FC236}">
                <a16:creationId xmlns:a16="http://schemas.microsoft.com/office/drawing/2014/main" id="{334C9745-ED04-48AF-92CD-0208995C5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723" y="922033"/>
            <a:ext cx="4895000" cy="2735966"/>
          </a:xfrm>
          <a:prstGeom prst="rect">
            <a:avLst/>
          </a:prstGeom>
        </p:spPr>
      </p:pic>
      <p:pic>
        <p:nvPicPr>
          <p:cNvPr id="22" name="Picture 21" descr="Chart, scatter chart&#10;&#10;Description automatically generated">
            <a:extLst>
              <a:ext uri="{FF2B5EF4-FFF2-40B4-BE49-F238E27FC236}">
                <a16:creationId xmlns:a16="http://schemas.microsoft.com/office/drawing/2014/main" id="{3B9F8164-2591-4D75-A2F4-21C03FE8B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2726" y="890595"/>
            <a:ext cx="4803273" cy="2806245"/>
          </a:xfrm>
          <a:prstGeom prst="rect">
            <a:avLst/>
          </a:prstGeom>
        </p:spPr>
      </p:pic>
      <p:pic>
        <p:nvPicPr>
          <p:cNvPr id="24" name="Picture 23" descr="Chart, scatter chart&#10;&#10;Description automatically generated">
            <a:extLst>
              <a:ext uri="{FF2B5EF4-FFF2-40B4-BE49-F238E27FC236}">
                <a16:creationId xmlns:a16="http://schemas.microsoft.com/office/drawing/2014/main" id="{5BB84C3A-6163-4A99-AE1F-6A81534AA9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2912" y="3789044"/>
            <a:ext cx="4816943" cy="2740826"/>
          </a:xfrm>
          <a:prstGeom prst="rect">
            <a:avLst/>
          </a:prstGeom>
        </p:spPr>
      </p:pic>
    </p:spTree>
    <p:extLst>
      <p:ext uri="{BB962C8B-B14F-4D97-AF65-F5344CB8AC3E}">
        <p14:creationId xmlns:p14="http://schemas.microsoft.com/office/powerpoint/2010/main" val="261448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83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78E5-2517-419E-9B1F-51D09DB66561}"/>
              </a:ext>
            </a:extLst>
          </p:cNvPr>
          <p:cNvSpPr>
            <a:spLocks noGrp="1"/>
          </p:cNvSpPr>
          <p:nvPr>
            <p:ph type="title"/>
          </p:nvPr>
        </p:nvSpPr>
        <p:spPr>
          <a:xfrm>
            <a:off x="838200" y="520534"/>
            <a:ext cx="3501788" cy="1325563"/>
          </a:xfrm>
        </p:spPr>
        <p:txBody>
          <a:bodyPr/>
          <a:lstStyle/>
          <a:p>
            <a:r>
              <a:rPr lang="en-US" dirty="0">
                <a:solidFill>
                  <a:srgbClr val="D19A73"/>
                </a:solidFill>
              </a:rPr>
              <a:t>Summary</a:t>
            </a:r>
          </a:p>
        </p:txBody>
      </p:sp>
      <p:sp>
        <p:nvSpPr>
          <p:cNvPr id="3" name="Content Placeholder 2">
            <a:extLst>
              <a:ext uri="{FF2B5EF4-FFF2-40B4-BE49-F238E27FC236}">
                <a16:creationId xmlns:a16="http://schemas.microsoft.com/office/drawing/2014/main" id="{103A376D-9FD4-4A39-A584-1E92A652EA41}"/>
              </a:ext>
            </a:extLst>
          </p:cNvPr>
          <p:cNvSpPr>
            <a:spLocks noGrp="1"/>
          </p:cNvSpPr>
          <p:nvPr>
            <p:ph idx="1"/>
          </p:nvPr>
        </p:nvSpPr>
        <p:spPr>
          <a:xfrm>
            <a:off x="612650" y="1889558"/>
            <a:ext cx="10994409" cy="3374172"/>
          </a:xfrm>
        </p:spPr>
        <p:txBody>
          <a:bodyPr/>
          <a:lstStyle/>
          <a:p>
            <a:r>
              <a:rPr lang="en-US" dirty="0">
                <a:solidFill>
                  <a:srgbClr val="EFCDAA"/>
                </a:solidFill>
              </a:rPr>
              <a:t>There is an observed large-scale physical deformation of the Yellowstone Caldera.</a:t>
            </a:r>
          </a:p>
          <a:p>
            <a:r>
              <a:rPr lang="en-US" dirty="0">
                <a:solidFill>
                  <a:srgbClr val="EFCDAA"/>
                </a:solidFill>
              </a:rPr>
              <a:t>The deformation is thought to be associated with the hydrothermal or magmatic system. </a:t>
            </a:r>
          </a:p>
          <a:p>
            <a:r>
              <a:rPr lang="en-US" dirty="0">
                <a:solidFill>
                  <a:srgbClr val="EFCDAA"/>
                </a:solidFill>
              </a:rPr>
              <a:t>Can changes observed in the geochemical dataset be explained by chemistry alone? </a:t>
            </a:r>
          </a:p>
          <a:p>
            <a:r>
              <a:rPr lang="en-US" dirty="0">
                <a:solidFill>
                  <a:srgbClr val="EFCDAA"/>
                </a:solidFill>
              </a:rPr>
              <a:t>Conclusion: It is possible, but more data will be needed. </a:t>
            </a:r>
          </a:p>
          <a:p>
            <a:endParaRPr lang="en-US" dirty="0">
              <a:solidFill>
                <a:srgbClr val="EFCDAA"/>
              </a:solidFill>
            </a:endParaRPr>
          </a:p>
        </p:txBody>
      </p:sp>
      <p:sp>
        <p:nvSpPr>
          <p:cNvPr id="4" name="Rectangle 3">
            <a:extLst>
              <a:ext uri="{FF2B5EF4-FFF2-40B4-BE49-F238E27FC236}">
                <a16:creationId xmlns:a16="http://schemas.microsoft.com/office/drawing/2014/main" id="{AB4C7736-D52C-4EAA-B4E5-EFA5575222F7}"/>
              </a:ext>
            </a:extLst>
          </p:cNvPr>
          <p:cNvSpPr/>
          <p:nvPr/>
        </p:nvSpPr>
        <p:spPr>
          <a:xfrm>
            <a:off x="166255" y="166255"/>
            <a:ext cx="11887200" cy="6567054"/>
          </a:xfrm>
          <a:prstGeom prst="rect">
            <a:avLst/>
          </a:prstGeom>
          <a:noFill/>
          <a:ln w="38100">
            <a:solidFill>
              <a:srgbClr val="754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2C31C3-7046-416A-B64A-6A08CCFB1764}"/>
              </a:ext>
            </a:extLst>
          </p:cNvPr>
          <p:cNvSpPr txBox="1"/>
          <p:nvPr/>
        </p:nvSpPr>
        <p:spPr>
          <a:xfrm>
            <a:off x="1760084" y="5531216"/>
            <a:ext cx="8671831" cy="584775"/>
          </a:xfrm>
          <a:prstGeom prst="rect">
            <a:avLst/>
          </a:prstGeom>
          <a:noFill/>
        </p:spPr>
        <p:txBody>
          <a:bodyPr wrap="square">
            <a:spAutoFit/>
          </a:bodyPr>
          <a:lstStyle/>
          <a:p>
            <a:pPr marL="0" indent="0">
              <a:buNone/>
            </a:pPr>
            <a:r>
              <a:rPr lang="en-US" sz="3200" dirty="0">
                <a:solidFill>
                  <a:srgbClr val="E9D5CC"/>
                </a:solidFill>
              </a:rPr>
              <a:t>Deformation </a:t>
            </a:r>
            <a:r>
              <a:rPr lang="en-US" sz="3200" dirty="0">
                <a:solidFill>
                  <a:srgbClr val="E9D5CC"/>
                </a:solidFill>
                <a:sym typeface="Wingdings" panose="05000000000000000000" pitchFamily="2" charset="2"/>
              </a:rPr>
              <a:t> Gas Flux  Hot Spring Chemistry</a:t>
            </a:r>
            <a:endParaRPr lang="en-US" sz="3200" dirty="0">
              <a:solidFill>
                <a:srgbClr val="E9D5CC"/>
              </a:solidFill>
            </a:endParaRPr>
          </a:p>
        </p:txBody>
      </p:sp>
    </p:spTree>
    <p:extLst>
      <p:ext uri="{BB962C8B-B14F-4D97-AF65-F5344CB8AC3E}">
        <p14:creationId xmlns:p14="http://schemas.microsoft.com/office/powerpoint/2010/main" val="38169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22748</TotalTime>
  <Words>1005</Words>
  <Application>Microsoft Office PowerPoint</Application>
  <PresentationFormat>Widescreen</PresentationFormat>
  <Paragraphs>96</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 Math</vt:lpstr>
      <vt:lpstr>Times New Roman</vt:lpstr>
      <vt:lpstr>Office Theme</vt:lpstr>
      <vt:lpstr>Can Changes in Hot Spring Composition Reflect Decadal-Scale Deformation of the Yellowstone Caldera? </vt:lpstr>
      <vt:lpstr>PowerPoint Presentation</vt:lpstr>
      <vt:lpstr>PowerPoint Presentation</vt:lpstr>
      <vt:lpstr>Geochemical Dataset </vt:lpstr>
      <vt:lpstr>Hot Spring Chemistry</vt:lpstr>
      <vt:lpstr>SO₄ v. Time (GOPA)</vt:lpstr>
      <vt:lpstr>pH v. Time (GOPA)</vt:lpstr>
      <vt:lpstr>pH v. SO₄ (GOPA)</vt:lpstr>
      <vt:lpstr>Summary</vt:lpstr>
      <vt:lpstr>Future Work and Acknowledgements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Changes in Hot Spring Composition Reflect Decadal-Scale Deformation of the Yellowstone Caldera? </dc:title>
  <dc:creator>baezjustin0@gmail.com</dc:creator>
  <cp:lastModifiedBy>Justin Baez (Student)</cp:lastModifiedBy>
  <cp:revision>66</cp:revision>
  <dcterms:created xsi:type="dcterms:W3CDTF">2022-03-29T16:40:04Z</dcterms:created>
  <dcterms:modified xsi:type="dcterms:W3CDTF">2022-04-15T17:16:43Z</dcterms:modified>
</cp:coreProperties>
</file>